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Willkommen zu meiner Präsentation über das Bank Portal Demo-Projekt. Diese Präsentation ist Teil meiner Bewerbung als Full-Stack Developer und soll Ihnen einen umfassenden Einblick in meine technischen Fähigkeiten und mein Verständnis moderner Webarchitekturen geben. Das Projekt ist vollständig auf GitHub verfügbar, wo Sie den gesamten Quellcode einsehen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Transaktionsprozess in unserem Bank-Portal wurde mit besonderem Augenmerk auf Sicherheit und Benutzerfreundlichkeit entwickelt. Der Ablauf besteht aus drei Hauptphasen: Zunächst gibt der Benutzer die Transaktionsdetails ein - Empfänger, Betrag und Verwendungszweck. In der Validierungsphase werden umfangreiche Prüfungen durchgeführt, darunter die Kontodeckungsprüfung und IBAN-Validierung. Nach erfolgreicher Validierung wird die Transaktion ausgeführt und bestätigt. Besonders hervorzuheben sind unsere fortschrittlichen Sicherheitsmechanismen: Wir verwenden Atomic Transactions mit ACID-Eigenschaften, führen ein umfassendes Logging für Audit-Zwecke durch und bieten automatische Rollback-Funktionen bei Fehlern. Bei ungewöhnlichen Transaktionsmustern greifen zusätzliche Betrugserkennungsmechanismen.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Containerisierung mit Docker und Kubernetes ist ein zentraler Aspekt unserer Infrastruktur. Jeder Microservice ist in einem eigenen Docker-Container gekapselt, was konsistente Entwicklungs-, Test- und Produktionsumgebungen gewährleistet. Kubernetes orchestriert diese Container und bietet zahlreiche Vorteile: Automatische Skalierung basierend auf der aktuellen Last, strikte Isolierung der Services für verbesserte Sicherheit, schnelles Deployment ohne Downtime, Self-Healing bei Ausfällen und zentralisiertes Management von Konfigurationen und Secrets. Unsere Kubernetes-Architektur umfasst mehrere Nodes mit Replikation kritischer Services, Load Balancing durch Ingress-Controller und persistente Volumes für Datenbanken. Diese Infrastruktur ermöglicht es uns, eine hochverfügbare, skalierbare Plattform zu betreiben, die sich dynamisch an Lastveränderungen anpasst.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Unsere CI/CD-Pipeline ist das Herzstück unserer DevOps-Strategie und ermöglicht kontinuierliche Integration und Deployment. Der Prozess beginnt mit dem Commit in GitHub, woraufhin GitHub Actions automatisch die Build- und Test-Workflows auslöst. Wir setzen auf eine umfassende Teststrategie mit Unit-, Integrations- und End-to-End-Tests sowie Security-Scanning nach OWASP-Standards. Bei erfolgreichen Tests werden Docker-Images gebaut und in die Registry gepusht. Für das Deployment in Kubernetes verwenden wir Helm-Charts und folgen dem Blue-Green-Deployment-Ansatz, um Zero-Downtime-Updates zu gewährleisten. Besonders hervorzuheben sind unsere Canary Releases für neue Features und die automatischen Rollbacks bei Metriken-Abweichungen. Die gesamte Pipeline ist nach GitOps-Prinzipien organisiert, wodurch wir eine vollständige Versionierung und Nachvollziehbarkeit aller Änderungen an Code und Infrastruktur sicherstellen.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Observability und Monitoring sind entscheidend für die Zuverlässigkeit und Performance unseres Bank-Portals. Unser umfassendes Monitoring-Setup basiert auf dem Prometheus-Stack für Metriken-Sammlung, Grafana für Visualisierungen, dem ELK-Stack für Log-Management und Jaeger für Distributed Tracing. Diese Tools ermöglichen uns eine vollständige Überwachung aller Systemkomponenten in Echtzeit. Wir verfolgen eine Vielzahl von Schlüsselmetriken, darunter Antwortzeiten, Fehlerraten, Ressourcennutzung und Durchsatz. Besonders wichtig ist die Korrelation zwischen verschiedenen Metriken, um Probleme frühzeitig zu erkennen. Unser Alerting-System basiert auf Alertmanager und informiert das Operations-Team proaktiv bei Abweichungen oder potenziellen Problemen, bevor Benutzer beeinträchtigt werden. Alle unsere Dashboards sind so gestaltet, dass sie sowohl einen schnellen Überblick als auch detaillierte Analysen ermöglichen.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Entwicklung des Bank-Portals mussten wir verschiedene technische Herausforderungen meistern. Lastspitzen, besonders an Monatsenden wenn Gehälter eingehen, führten anfangs zu Leistungseinbrüchen. Wir haben dies durch prädiktive Autoscaling-Regeln und strategisches Caching gelöst. Die Konsistenz bei verteilten Transaktionen stellte eine weitere Herausforderung dar, die wir durch den Einsatz des Saga-Patterns und Event Sourcing bewältigt haben. Dies ermöglicht kompensatorische Transaktionen bei Teilfehlern. Angesichts zunehmender Sicherheitsbedrohungen haben wir eine Zero-Trust-Architektur implementiert, bei der jeder Dienst sich authentifizieren muss und die Kommunikation verschlüsselt ist. Die wachsende Komplexität der Microservices-Landschaft haben wir durch den Einsatz eines Service Mesh (Istio) und eines API-Gateways in den Griff bekommen, was Service-Discovery, intelligentes Routing und verbesserte Resilience-Funktionen bietet.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diesem Projekt konnte ich eine Vielzahl technischer Fähigkeiten unter Beweis stellen. Im Backend-Bereich habe ich robuste Microservices mit Spring Boot entwickelt, RESTful APIs implementiert und Datenbankintegrationen durchgeführt. Meine Frontend-Entwicklungskompetenz zeigt sich in der Erstellung reaktiver Single-Page-Applications mit React, effizientem State Management und responsivem Design. Im Bereich DevOps habe ich CI/CD-Pipelines aufgesetzt, Container-Orchestrierung mit Kubernetes implementiert und Infrastructure as Code-Praktiken angewandt. Besonders hervorzuheben sind meine Sicherheitsimplementierungen, darunter JWT-Authentifizierung und die Einhaltung von OWASP-Sicherheitsstandards. Das Radar-Diagramm visualisiert meine Kernkompetenzen in den verschiedenen Bereichen und zeigt eine ausgewogene Mischung aus Backend, Frontend, DevOps, Architektur und Sicherheitskenntnissen.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Für die Weiterentwicklung des Bank-Portals haben wir eine klare Roadmap mit drei Hauptmeilensteinen definiert. Für Q4 2024 planen wir die Einführung erweiterter Funktionalitäten, darunter Multi-Währungs-Unterstützung, Budgetierungs-Tools, verbesserte Analysen und eine dedizierte mobile App für iOS und Android. In Q2 2025 steht die Skalierung und Integration im Fokus, mit der Einführung einer Open Banking API, Multi-Region-Deployment für höhere Verfügbarkeit, KI-basierter Betrugserkennung und erweiterter Drittanbieter-Integration. Der letzte Meilenstein für Q4 2025 konzentriert sich auf KI und Personalisierung, wobei wir personalisierte Finanzberatung, Predictive Analytics zur Vorhersage von Ausgabentrends, Chatbot-Integration für verbesserten Support und erweiterte Sicherheitsfeatures wie biometrische Authentifizierung einführen werden. Diese Roadmap stellt sicher, dass das Portal kontinuierlich weiterentwickelt wird, um den sich ändernden Anforderungen der Nutzer gerecht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Vielen Dank für Ihre Aufmerksamkeit! In dieser Präsentation habe ich Ihnen einen umfassenden Einblick in mein Bank-Portal-Projekt gegeben. Ich hoffe, dass ich meine technischen Fähigkeiten, mein Verständnis moderner Softwarearchitekturen und meinen Ansatz zur Lösung komplexer Probleme deutlich machen konnte. Das Projekt demonstriert meine Expertise in Full-Stack-Entwicklung, Microservice-Architekturen, DevOps und Sicherheitsimplementierung. Ich bin überzeugt, dass ich mit diesem Hintergrund einen wertvollen Beitrag zu Ihrem Team leisten kann. Alle präsentierten Komponenten können im GitHub-Repository eingesehen werden, und ich stehe Ihnen gerne für weitere Fragen oder eine tiefergehende technische Diskussion zur Verfügung. Ich freue mich auf das Feedback zu meiner Bewerbung und die Möglichkeit, Teil Ihres Teams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Kurz zu meiner Person: Ich bringe über 5 Jahre Erfahrung in der Full-Stack-Entwicklung mit, wobei ich mich besonders auf Microservice-Architekturen spezialisiert habe. Mein Informatikstudium an der TU München hat mir ein solides theoretisches Fundament gegeben, das ich in der Praxis durch die Entwicklung skalierbarer Anwendungen anwende. Besonders motiviert mich die Herausforderung, im Finanzsektor robuste Lösungen zu entwickeln, die höchsten Sicherheitsstandards entsprechen und gleichzeitig eine hervorragende Benutzererfahrung bieten.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Mein Bank Portal Demo-Projekt verfolgt das Ziel, eine moderne Banking-Plattform zu schaffen, die auf Microservice-Architektur basiert. Die Hauptfunktionen umfassen sichere Authentifizierung, umfassende Kontoübersicht, detaillierte Transaktionshistorie und die Möglichkeit, Zahlungen durchzuführen. Der verwendete Tech-Stack kombiniert moderne Frontend-Technologien mit robusten Backend-Services, Datenbanken und DevOps-Tools. Dies ermöglicht ein sicheres, skalierbares und wartbares System, das hohen Anforderungen an Finanzanwendungen gerecht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Systemarchitektur des Bank Portals basiert auf einem modernen Microservice-Ansatz mit klarer Trennung der Verantwortlichkeiten. Der Auth-Service kümmert sich um die gesamte Benutzerverwaltung und Authentifizierung mit JWT-Tokens. Der Account-Service verwaltet die Kernfunktionen des Bankings wie Konten, Transaktionen und Kontoauszüge. Das Frontend ist als Single Page Application implementiert und kommuniziert über REST-APIs mit den Backends. Die Architektur ermöglicht unabhängige Skalierung, einfachere Wartung und robuste Fehlerbehandlung. Alle Services sind containerisiert und kommunizieren über definierte APIs miteinander.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Auth-Service bildet das Herzstück der Sicherheitsarchitektur unserer Anwendung. Wir verwenden JWT (JSON Web Tokens) zur Authentifizierung, was mehrere Vorteile bietet: Die Tokens sind stateless, enthalten verschlüsselte Benutzerinformationen und haben eine kurze Gültigkeitsdauer. Unsere Refresh-Strategie ermöglicht eine nahtlose Benutzererfahrung, indem Tokens automatisch erneuert werden, ohne dass der Nutzer sich erneut anmelden muss. Für die Passwortsicherheit setzen wir auf Bcrypt-Hashing mit individuellen Salts. Die gesamte Kommunikation erfolgt über HTTPS, und CORS-Richtlinien schützen vor Cross-Origin-Angriffen. Diese mehrstufige Sicherheitsstrategie entspricht modernen Best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Account-Service ist das Herzstück unserer Banking-Funktionalität. Er verwaltet alle kontobezogenen Operationen und Transaktionen. Im Code-Snippet sehen Sie die wichtigsten Controller-Methoden, darunter das Abrufen von Kontoinformationen und die Durchführung von Überweisungen. Unsere REST-API folgt bewährten Designprinzipien und bietet intuitive Endpunkte für alle wesentlichen Banking-Funktionen. Besonders wichtig ist die Transaktionssicherheit: Alle Geldtransfers werden in einer Datenbanktransaktion ausgeführt, um Konsistenz zu gewährleisten, und jede Operation wird umfassend protokolliert.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 Frontend wurde mit Fokus auf Benutzerfreundlichkeit und Intuitivität gestaltet. Das Dashboard bietet einen Überblick über alle relevanten Kontoinformationen, Salden und kürzlich durchgeführte Transaktionen. Im Transaktionsbereich können Kunden schnell und sicher Überweisungen tätigen, wobei umfassende Validierungen bereits im Frontend stattfinden. Der Analysebereich visualisiert Ausgaben und Einnahmen, um Kunden einen besseren Überblick über ihre Finanzen zu geben. Technisch basiert das Frontend auf React mit Material-UI, ist vollständig responsiv und wurde nach WCAG-Richtlinien für Barrierefreiheit optimiert. Die Architektur folgt dem Redux-Pattern für ein konsistentes State-Management.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Login-Prozess unseres Bank-Portals wurde mit höchsten Sicherheitsstandards entwickelt. Der Benutzer gibt seine Anmeldedaten ein, die verschlüsselt an den Server übermittelt werden. Der Server validiert diese Informationen gegen die Datenbank und generiert bei erfolgreicher Authentifizierung ein JWT-Token mit begrenzter Gültigkeitsdauer. Dieses Token wird dann für alle nachfolgenden Anfragen verwendet. Zusätzliche Sicherheitsmaßnahmen umfassen Rate-Limiting zum Schutz vor Brute-Force-Angriffen, optionale 2FA für besonders sensible Operationen und automatische Sitzungsverlängerung für eine bessere Nutzererfahrung. Die gesamte Kommunikation läuft über HTTPS, um die Datenübertragung zusätzlich zu sichern.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Dashboard ist das Herzstück der Benutzeroberfläche unseres Bank-Portals. Es bietet einen umfassenden Überblick über die finanzielle Situation des Nutzers. Im oberen Bereich werden die Kontoübersicht und aktuellen Salden angezeigt, während im rechten Bereich die neuesten Transaktionen in Echtzeit aktualisiert werden. Der untere Bereich enthält interaktive Visualisierungen der Ausgabenanalyse, die dem Nutzer helfen, sein Ausgabeverhalten besser zu verstehen. Besonders hervorzuheben sind die Echtzeit-Updates ohne Neuladen der Seite durch WebSocket-Integration, die interaktiven Visualisierungen mit Drill-Down-Funktionalität und das Benachrichtigungssystem für wichtige Kontoaktivitäten.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slideLayout" Target="../slideLayouts/slideLayout1.xml"/><Relationship Id="rId1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slideLayout" Target="../slideLayouts/slideLayout1.xml"/><Relationship Id="rId2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slideLayout" Target="../slideLayouts/slideLayout1.xml"/><Relationship Id="rId1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slideLayout" Target="../slideLayouts/slideLayout1.xml"/><Relationship Id="rId11"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slideLayout" Target="../slideLayouts/slideLayout1.xml"/><Relationship Id="rId18"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1.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slideLayout" Target="../slideLayouts/slideLayout1.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0047AB">
              <a:alpha val="90000"/>
            </a:srgbClr>
          </a:solidFill>
          <a:ln/>
        </p:spPr>
      </p:sp>
      <p:pic>
        <p:nvPicPr>
          <p:cNvPr id="3" name="Image 0" descr="preencoded.png">    </p:cNvPr>
          <p:cNvPicPr>
            <a:picLocks noChangeAspect="1"/>
          </p:cNvPicPr>
          <p:nvPr/>
        </p:nvPicPr>
        <p:blipFill>
          <a:blip r:embed="rId1">
            <a:alphaModFix amt="25000"/>
          </a:blip>
          <a:stretch>
            <a:fillRect/>
          </a:stretch>
        </p:blipFill>
        <p:spPr>
          <a:xfrm>
            <a:off x="0" y="0"/>
            <a:ext cx="9144000" cy="5143500"/>
          </a:xfrm>
          <a:prstGeom prst="rect">
            <a:avLst/>
          </a:prstGeom>
        </p:spPr>
      </p:pic>
      <p:sp>
        <p:nvSpPr>
          <p:cNvPr id="4" name="Text 1"/>
          <p:cNvSpPr/>
          <p:nvPr/>
        </p:nvSpPr>
        <p:spPr>
          <a:xfrm>
            <a:off x="457200" y="457200"/>
            <a:ext cx="9052560" cy="514350"/>
          </a:xfrm>
          <a:prstGeom prst="rect">
            <a:avLst/>
          </a:prstGeom>
          <a:noFill/>
          <a:ln/>
        </p:spPr>
        <p:txBody>
          <a:bodyPr wrap="square" lIns="0" tIns="0" rIns="0" bIns="0" rtlCol="0" anchor="t"/>
          <a:lstStyle/>
          <a:p>
            <a:pPr algn="l" indent="0" marL="0">
              <a:lnSpc>
                <a:spcPts val="4100"/>
              </a:lnSpc>
              <a:buNone/>
            </a:pPr>
            <a:r>
              <a:rPr lang="en-US" sz="4100" b="1" dirty="0">
                <a:solidFill>
                  <a:srgbClr val="FFFFFF"/>
                </a:solidFill>
                <a:latin typeface="Inter" pitchFamily="34" charset="0"/>
                <a:ea typeface="Inter" pitchFamily="34" charset="-122"/>
                <a:cs typeface="Inter" pitchFamily="34" charset="-120"/>
              </a:rPr>
              <a:t>Bank Portal Demo</a:t>
            </a:r>
            <a:endParaRPr lang="en-US" sz="4100" dirty="0"/>
          </a:p>
        </p:txBody>
      </p:sp>
      <p:sp>
        <p:nvSpPr>
          <p:cNvPr id="5" name="Text 2"/>
          <p:cNvSpPr/>
          <p:nvPr/>
        </p:nvSpPr>
        <p:spPr>
          <a:xfrm>
            <a:off x="457200" y="1085850"/>
            <a:ext cx="9052560" cy="285750"/>
          </a:xfrm>
          <a:prstGeom prst="rect">
            <a:avLst/>
          </a:prstGeom>
          <a:noFill/>
          <a:ln/>
        </p:spPr>
        <p:txBody>
          <a:bodyPr wrap="square" lIns="0" tIns="0" rIns="0" bIns="0" rtlCol="0" anchor="t"/>
          <a:lstStyle/>
          <a:p>
            <a:pPr algn="l" indent="0" marL="0">
              <a:lnSpc>
                <a:spcPts val="2300"/>
              </a:lnSpc>
              <a:buNone/>
            </a:pPr>
            <a:r>
              <a:rPr lang="en-US" sz="2000" dirty="0">
                <a:solidFill>
                  <a:srgbClr val="FFFFFF"/>
                </a:solidFill>
                <a:latin typeface="Inter" pitchFamily="34" charset="0"/>
                <a:ea typeface="Inter" pitchFamily="34" charset="-122"/>
                <a:cs typeface="Inter" pitchFamily="34" charset="-120"/>
              </a:rPr>
              <a:t>Bewerbung als Full-Stack Developer</a:t>
            </a:r>
            <a:endParaRPr lang="en-US" sz="2000" dirty="0"/>
          </a:p>
        </p:txBody>
      </p:sp>
      <p:pic>
        <p:nvPicPr>
          <p:cNvPr id="6" name="Image 1" descr="preencoded.png">    </p:cNvPr>
          <p:cNvPicPr>
            <a:picLocks noChangeAspect="1"/>
          </p:cNvPicPr>
          <p:nvPr/>
        </p:nvPicPr>
        <p:blipFill>
          <a:blip r:embed="rId2"/>
          <a:stretch>
            <a:fillRect/>
          </a:stretch>
        </p:blipFill>
        <p:spPr>
          <a:xfrm>
            <a:off x="457200" y="1853803"/>
            <a:ext cx="207615" cy="207169"/>
          </a:xfrm>
          <a:prstGeom prst="rect">
            <a:avLst/>
          </a:prstGeom>
        </p:spPr>
      </p:pic>
      <p:sp>
        <p:nvSpPr>
          <p:cNvPr id="7" name="Text 3"/>
          <p:cNvSpPr/>
          <p:nvPr/>
        </p:nvSpPr>
        <p:spPr>
          <a:xfrm>
            <a:off x="779115" y="1843088"/>
            <a:ext cx="3687302" cy="22860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9436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9436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Transaktion</a:t>
            </a:r>
            <a:endParaRPr lang="en-US" sz="2700" dirty="0"/>
          </a:p>
        </p:txBody>
      </p:sp>
      <p:sp>
        <p:nvSpPr>
          <p:cNvPr id="5" name="Shape 2"/>
          <p:cNvSpPr/>
          <p:nvPr/>
        </p:nvSpPr>
        <p:spPr>
          <a:xfrm>
            <a:off x="457200" y="1028700"/>
            <a:ext cx="8229600" cy="4457700"/>
          </a:xfrm>
          <a:prstGeom prst="roundRect">
            <a:avLst>
              <a:gd name="adj" fmla="val 1923"/>
            </a:avLst>
          </a:prstGeom>
          <a:solidFill>
            <a:srgbClr val="FFFFFF"/>
          </a:solidFill>
          <a:ln/>
          <a:effectLst>
            <a:outerShdw sx="100000" sy="100000" kx="0" ky="0" algn="bl" rotWithShape="0" blurRad="190500" dist="127000" dir="5400000">
              <a:srgbClr val="000000">
                <a:alpha val="10000"/>
              </a:srgbClr>
            </a:outerShdw>
          </a:effectLst>
        </p:spPr>
      </p:sp>
      <p:sp>
        <p:nvSpPr>
          <p:cNvPr id="6" name="Text 3"/>
          <p:cNvSpPr/>
          <p:nvPr/>
        </p:nvSpPr>
        <p:spPr>
          <a:xfrm>
            <a:off x="685800" y="1257300"/>
            <a:ext cx="854964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Transaktionsablauf</a:t>
            </a:r>
            <a:endParaRPr lang="en-US" sz="1700" dirty="0"/>
          </a:p>
        </p:txBody>
      </p:sp>
      <p:sp>
        <p:nvSpPr>
          <p:cNvPr id="7" name="Shape 4"/>
          <p:cNvSpPr/>
          <p:nvPr/>
        </p:nvSpPr>
        <p:spPr>
          <a:xfrm>
            <a:off x="685800" y="1685925"/>
            <a:ext cx="1943100" cy="1200150"/>
          </a:xfrm>
          <a:prstGeom prst="roundRect">
            <a:avLst>
              <a:gd name="adj" fmla="val 4762"/>
            </a:avLst>
          </a:prstGeom>
          <a:solidFill>
            <a:srgbClr val="0047AB">
              <a:alpha val="10000"/>
            </a:srgbClr>
          </a:solidFill>
          <a:ln/>
        </p:spPr>
      </p:sp>
      <p:pic>
        <p:nvPicPr>
          <p:cNvPr id="8" name="Image 1" descr="preencoded.png">    </p:cNvPr>
          <p:cNvPicPr>
            <a:picLocks noChangeAspect="1"/>
          </p:cNvPicPr>
          <p:nvPr/>
        </p:nvPicPr>
        <p:blipFill>
          <a:blip r:embed="rId2"/>
          <a:stretch>
            <a:fillRect/>
          </a:stretch>
        </p:blipFill>
        <p:spPr>
          <a:xfrm>
            <a:off x="1528763" y="1810941"/>
            <a:ext cx="257175" cy="264319"/>
          </a:xfrm>
          <a:prstGeom prst="rect">
            <a:avLst/>
          </a:prstGeom>
        </p:spPr>
      </p:pic>
      <p:sp>
        <p:nvSpPr>
          <p:cNvPr id="9" name="Text 5"/>
          <p:cNvSpPr/>
          <p:nvPr/>
        </p:nvSpPr>
        <p:spPr>
          <a:xfrm>
            <a:off x="6903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1. Eingabe</a:t>
            </a:r>
            <a:endParaRPr lang="en-US" sz="1100" dirty="0"/>
          </a:p>
        </p:txBody>
      </p:sp>
      <p:sp>
        <p:nvSpPr>
          <p:cNvPr id="10" name="Text 6"/>
          <p:cNvSpPr/>
          <p:nvPr/>
        </p:nvSpPr>
        <p:spPr>
          <a:xfrm>
            <a:off x="7615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Empfänger, Betrag, Verwendungszweck</a:t>
            </a:r>
            <a:endParaRPr lang="en-US" sz="1000" dirty="0"/>
          </a:p>
        </p:txBody>
      </p:sp>
      <p:pic>
        <p:nvPicPr>
          <p:cNvPr id="11" name="Image 2" descr="preencoded.png">    </p:cNvPr>
          <p:cNvPicPr>
            <a:picLocks noChangeAspect="1"/>
          </p:cNvPicPr>
          <p:nvPr/>
        </p:nvPicPr>
        <p:blipFill>
          <a:blip r:embed="rId3"/>
          <a:stretch>
            <a:fillRect/>
          </a:stretch>
        </p:blipFill>
        <p:spPr>
          <a:xfrm>
            <a:off x="3020913" y="2182416"/>
            <a:ext cx="187523" cy="207169"/>
          </a:xfrm>
          <a:prstGeom prst="rect">
            <a:avLst/>
          </a:prstGeom>
        </p:spPr>
      </p:pic>
      <p:sp>
        <p:nvSpPr>
          <p:cNvPr id="12" name="Shape 7"/>
          <p:cNvSpPr/>
          <p:nvPr/>
        </p:nvSpPr>
        <p:spPr>
          <a:xfrm>
            <a:off x="3600450" y="1685925"/>
            <a:ext cx="1943100" cy="1200150"/>
          </a:xfrm>
          <a:prstGeom prst="roundRect">
            <a:avLst>
              <a:gd name="adj" fmla="val 4762"/>
            </a:avLst>
          </a:prstGeom>
          <a:solidFill>
            <a:srgbClr val="0047AB">
              <a:alpha val="10000"/>
            </a:srgbClr>
          </a:solidFill>
          <a:ln/>
        </p:spPr>
      </p:sp>
      <p:pic>
        <p:nvPicPr>
          <p:cNvPr id="13" name="Image 3" descr="preencoded.png">    </p:cNvPr>
          <p:cNvPicPr>
            <a:picLocks noChangeAspect="1"/>
          </p:cNvPicPr>
          <p:nvPr/>
        </p:nvPicPr>
        <p:blipFill>
          <a:blip r:embed="rId4"/>
          <a:stretch>
            <a:fillRect/>
          </a:stretch>
        </p:blipFill>
        <p:spPr>
          <a:xfrm>
            <a:off x="4443413" y="1810941"/>
            <a:ext cx="257175" cy="264319"/>
          </a:xfrm>
          <a:prstGeom prst="rect">
            <a:avLst/>
          </a:prstGeom>
        </p:spPr>
      </p:pic>
      <p:sp>
        <p:nvSpPr>
          <p:cNvPr id="14" name="Text 8"/>
          <p:cNvSpPr/>
          <p:nvPr/>
        </p:nvSpPr>
        <p:spPr>
          <a:xfrm>
            <a:off x="360502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2. Validierung</a:t>
            </a:r>
            <a:endParaRPr lang="en-US" sz="1100" dirty="0"/>
          </a:p>
        </p:txBody>
      </p:sp>
      <p:sp>
        <p:nvSpPr>
          <p:cNvPr id="15" name="Text 9"/>
          <p:cNvSpPr/>
          <p:nvPr/>
        </p:nvSpPr>
        <p:spPr>
          <a:xfrm>
            <a:off x="367617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Prüfung Deckung &amp; Empfängerdaten</a:t>
            </a:r>
            <a:endParaRPr lang="en-US" sz="1000" dirty="0"/>
          </a:p>
        </p:txBody>
      </p:sp>
      <p:pic>
        <p:nvPicPr>
          <p:cNvPr id="16" name="Image 4" descr="preencoded.png">    </p:cNvPr>
          <p:cNvPicPr>
            <a:picLocks noChangeAspect="1"/>
          </p:cNvPicPr>
          <p:nvPr/>
        </p:nvPicPr>
        <p:blipFill>
          <a:blip r:embed="rId5"/>
          <a:stretch>
            <a:fillRect/>
          </a:stretch>
        </p:blipFill>
        <p:spPr>
          <a:xfrm>
            <a:off x="5935563" y="2182416"/>
            <a:ext cx="187523" cy="207169"/>
          </a:xfrm>
          <a:prstGeom prst="rect">
            <a:avLst/>
          </a:prstGeom>
        </p:spPr>
      </p:pic>
      <p:sp>
        <p:nvSpPr>
          <p:cNvPr id="17" name="Shape 10"/>
          <p:cNvSpPr/>
          <p:nvPr/>
        </p:nvSpPr>
        <p:spPr>
          <a:xfrm>
            <a:off x="6515100" y="1685925"/>
            <a:ext cx="1943100" cy="1200150"/>
          </a:xfrm>
          <a:prstGeom prst="roundRect">
            <a:avLst>
              <a:gd name="adj" fmla="val 4762"/>
            </a:avLst>
          </a:prstGeom>
          <a:solidFill>
            <a:srgbClr val="0047AB">
              <a:alpha val="10000"/>
            </a:srgbClr>
          </a:solidFill>
          <a:ln/>
        </p:spPr>
      </p:sp>
      <p:pic>
        <p:nvPicPr>
          <p:cNvPr id="18" name="Image 5" descr="preencoded.png">    </p:cNvPr>
          <p:cNvPicPr>
            <a:picLocks noChangeAspect="1"/>
          </p:cNvPicPr>
          <p:nvPr/>
        </p:nvPicPr>
        <p:blipFill>
          <a:blip r:embed="rId6"/>
          <a:stretch>
            <a:fillRect/>
          </a:stretch>
        </p:blipFill>
        <p:spPr>
          <a:xfrm>
            <a:off x="7358063" y="1810941"/>
            <a:ext cx="257175" cy="264319"/>
          </a:xfrm>
          <a:prstGeom prst="rect">
            <a:avLst/>
          </a:prstGeom>
        </p:spPr>
      </p:pic>
      <p:sp>
        <p:nvSpPr>
          <p:cNvPr id="19" name="Text 11"/>
          <p:cNvSpPr/>
          <p:nvPr/>
        </p:nvSpPr>
        <p:spPr>
          <a:xfrm>
            <a:off x="65196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3. Ausführung</a:t>
            </a:r>
            <a:endParaRPr lang="en-US" sz="1100" dirty="0"/>
          </a:p>
        </p:txBody>
      </p:sp>
      <p:sp>
        <p:nvSpPr>
          <p:cNvPr id="20" name="Text 12"/>
          <p:cNvSpPr/>
          <p:nvPr/>
        </p:nvSpPr>
        <p:spPr>
          <a:xfrm>
            <a:off x="65908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Durchführung &amp; Bestätigung</a:t>
            </a:r>
            <a:endParaRPr lang="en-US" sz="1000" dirty="0"/>
          </a:p>
        </p:txBody>
      </p:sp>
      <p:sp>
        <p:nvSpPr>
          <p:cNvPr id="21" name="Shape 13"/>
          <p:cNvSpPr/>
          <p:nvPr/>
        </p:nvSpPr>
        <p:spPr>
          <a:xfrm>
            <a:off x="685800" y="3171825"/>
            <a:ext cx="3771900" cy="2085975"/>
          </a:xfrm>
          <a:prstGeom prst="roundRect">
            <a:avLst>
              <a:gd name="adj" fmla="val 4110"/>
            </a:avLst>
          </a:prstGeom>
          <a:solidFill>
            <a:srgbClr val="0047AB">
              <a:alpha val="5000"/>
            </a:srgbClr>
          </a:solidFill>
          <a:ln/>
        </p:spPr>
      </p:sp>
      <p:sp>
        <p:nvSpPr>
          <p:cNvPr id="22" name="Text 14"/>
          <p:cNvSpPr/>
          <p:nvPr/>
        </p:nvSpPr>
        <p:spPr>
          <a:xfrm>
            <a:off x="1085850" y="3314700"/>
            <a:ext cx="355187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Validierungsmechanismen</a:t>
            </a:r>
            <a:endParaRPr lang="en-US" sz="1400" dirty="0"/>
          </a:p>
        </p:txBody>
      </p:sp>
      <p:pic>
        <p:nvPicPr>
          <p:cNvPr id="23" name="Image 6" descr="preencoded.png">    </p:cNvPr>
          <p:cNvPicPr>
            <a:picLocks noChangeAspect="1"/>
          </p:cNvPicPr>
          <p:nvPr/>
        </p:nvPicPr>
        <p:blipFill>
          <a:blip r:embed="rId7"/>
          <a:stretch>
            <a:fillRect/>
          </a:stretch>
        </p:blipFill>
        <p:spPr>
          <a:xfrm>
            <a:off x="828675" y="3339703"/>
            <a:ext cx="171450" cy="178594"/>
          </a:xfrm>
          <a:prstGeom prst="rect">
            <a:avLst/>
          </a:prstGeom>
        </p:spPr>
      </p:pic>
      <p:pic>
        <p:nvPicPr>
          <p:cNvPr id="24" name="Image 7" descr="preencoded.png">    </p:cNvPr>
          <p:cNvPicPr>
            <a:picLocks noChangeAspect="1"/>
          </p:cNvPicPr>
          <p:nvPr/>
        </p:nvPicPr>
        <p:blipFill>
          <a:blip r:embed="rId8"/>
          <a:stretch>
            <a:fillRect/>
          </a:stretch>
        </p:blipFill>
        <p:spPr>
          <a:xfrm>
            <a:off x="828675" y="3682603"/>
            <a:ext cx="142875" cy="150019"/>
          </a:xfrm>
          <a:prstGeom prst="rect">
            <a:avLst/>
          </a:prstGeom>
        </p:spPr>
      </p:pic>
      <p:sp>
        <p:nvSpPr>
          <p:cNvPr id="25" name="Text 15"/>
          <p:cNvSpPr/>
          <p:nvPr/>
        </p:nvSpPr>
        <p:spPr>
          <a:xfrm>
            <a:off x="1057275" y="3657600"/>
            <a:ext cx="33749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Echtzeit-Kontostandsprüfung vor Ausführung</a:t>
            </a:r>
            <a:endParaRPr lang="en-US" sz="1100" dirty="0"/>
          </a:p>
        </p:txBody>
      </p:sp>
      <p:pic>
        <p:nvPicPr>
          <p:cNvPr id="26" name="Image 8" descr="preencoded.png">    </p:cNvPr>
          <p:cNvPicPr>
            <a:picLocks noChangeAspect="1"/>
          </p:cNvPicPr>
          <p:nvPr/>
        </p:nvPicPr>
        <p:blipFill>
          <a:blip r:embed="rId9"/>
          <a:stretch>
            <a:fillRect/>
          </a:stretch>
        </p:blipFill>
        <p:spPr>
          <a:xfrm>
            <a:off x="828675" y="3968353"/>
            <a:ext cx="142875" cy="150019"/>
          </a:xfrm>
          <a:prstGeom prst="rect">
            <a:avLst/>
          </a:prstGeom>
        </p:spPr>
      </p:pic>
      <p:sp>
        <p:nvSpPr>
          <p:cNvPr id="27" name="Text 16"/>
          <p:cNvSpPr/>
          <p:nvPr/>
        </p:nvSpPr>
        <p:spPr>
          <a:xfrm>
            <a:off x="1057275" y="3943350"/>
            <a:ext cx="342049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IBAN-Validierung mit Prüfsummenberechnung</a:t>
            </a:r>
            <a:endParaRPr lang="en-US" sz="1100" dirty="0"/>
          </a:p>
        </p:txBody>
      </p:sp>
      <p:pic>
        <p:nvPicPr>
          <p:cNvPr id="28" name="Image 9" descr="preencoded.png">    </p:cNvPr>
          <p:cNvPicPr>
            <a:picLocks noChangeAspect="1"/>
          </p:cNvPicPr>
          <p:nvPr/>
        </p:nvPicPr>
        <p:blipFill>
          <a:blip r:embed="rId10"/>
          <a:stretch>
            <a:fillRect/>
          </a:stretch>
        </p:blipFill>
        <p:spPr>
          <a:xfrm>
            <a:off x="828675" y="4254103"/>
            <a:ext cx="142875" cy="150019"/>
          </a:xfrm>
          <a:prstGeom prst="rect">
            <a:avLst/>
          </a:prstGeom>
        </p:spPr>
      </p:pic>
      <p:sp>
        <p:nvSpPr>
          <p:cNvPr id="29" name="Text 17"/>
          <p:cNvSpPr/>
          <p:nvPr/>
        </p:nvSpPr>
        <p:spPr>
          <a:xfrm>
            <a:off x="1057275" y="422910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Plausibilitätsprüfungen bei Betrag und Häufigkeit</a:t>
            </a:r>
            <a:endParaRPr lang="en-US" sz="1100" dirty="0"/>
          </a:p>
        </p:txBody>
      </p:sp>
      <p:pic>
        <p:nvPicPr>
          <p:cNvPr id="30" name="Image 10" descr="preencoded.png">    </p:cNvPr>
          <p:cNvPicPr>
            <a:picLocks noChangeAspect="1"/>
          </p:cNvPicPr>
          <p:nvPr/>
        </p:nvPicPr>
        <p:blipFill>
          <a:blip r:embed="rId11"/>
          <a:stretch>
            <a:fillRect/>
          </a:stretch>
        </p:blipFill>
        <p:spPr>
          <a:xfrm>
            <a:off x="828675" y="4739878"/>
            <a:ext cx="142875" cy="150019"/>
          </a:xfrm>
          <a:prstGeom prst="rect">
            <a:avLst/>
          </a:prstGeom>
        </p:spPr>
      </p:pic>
      <p:sp>
        <p:nvSpPr>
          <p:cNvPr id="31" name="Text 18"/>
          <p:cNvSpPr/>
          <p:nvPr/>
        </p:nvSpPr>
        <p:spPr>
          <a:xfrm>
            <a:off x="1057275" y="4714875"/>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Betrugserkennungsalgorithmen bei ungewöhnlichen Mustern</a:t>
            </a:r>
            <a:endParaRPr lang="en-US" sz="1100" dirty="0"/>
          </a:p>
        </p:txBody>
      </p:sp>
      <p:sp>
        <p:nvSpPr>
          <p:cNvPr id="32" name="Shape 19"/>
          <p:cNvSpPr/>
          <p:nvPr/>
        </p:nvSpPr>
        <p:spPr>
          <a:xfrm>
            <a:off x="4686300" y="3171825"/>
            <a:ext cx="3771900" cy="2085975"/>
          </a:xfrm>
          <a:prstGeom prst="roundRect">
            <a:avLst>
              <a:gd name="adj" fmla="val 4110"/>
            </a:avLst>
          </a:prstGeom>
          <a:solidFill>
            <a:srgbClr val="0047AB">
              <a:alpha val="5000"/>
            </a:srgbClr>
          </a:solidFill>
          <a:ln/>
        </p:spPr>
      </p:sp>
      <p:sp>
        <p:nvSpPr>
          <p:cNvPr id="33" name="Text 20"/>
          <p:cNvSpPr/>
          <p:nvPr/>
        </p:nvSpPr>
        <p:spPr>
          <a:xfrm>
            <a:off x="5064919" y="3314700"/>
            <a:ext cx="357544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Transaktionssicherheit</a:t>
            </a:r>
            <a:endParaRPr lang="en-US" sz="1400" dirty="0"/>
          </a:p>
        </p:txBody>
      </p:sp>
      <p:pic>
        <p:nvPicPr>
          <p:cNvPr id="34" name="Image 11" descr="preencoded.png">    </p:cNvPr>
          <p:cNvPicPr>
            <a:picLocks noChangeAspect="1"/>
          </p:cNvPicPr>
          <p:nvPr/>
        </p:nvPicPr>
        <p:blipFill>
          <a:blip r:embed="rId12"/>
          <a:stretch>
            <a:fillRect/>
          </a:stretch>
        </p:blipFill>
        <p:spPr>
          <a:xfrm>
            <a:off x="4829175" y="3343275"/>
            <a:ext cx="150019" cy="171450"/>
          </a:xfrm>
          <a:prstGeom prst="rect">
            <a:avLst/>
          </a:prstGeom>
        </p:spPr>
      </p:pic>
      <p:pic>
        <p:nvPicPr>
          <p:cNvPr id="35" name="Image 12" descr="preencoded.png">    </p:cNvPr>
          <p:cNvPicPr>
            <a:picLocks noChangeAspect="1"/>
          </p:cNvPicPr>
          <p:nvPr/>
        </p:nvPicPr>
        <p:blipFill>
          <a:blip r:embed="rId13"/>
          <a:stretch>
            <a:fillRect/>
          </a:stretch>
        </p:blipFill>
        <p:spPr>
          <a:xfrm>
            <a:off x="4829175" y="3682603"/>
            <a:ext cx="142875" cy="150019"/>
          </a:xfrm>
          <a:prstGeom prst="rect">
            <a:avLst/>
          </a:prstGeom>
        </p:spPr>
      </p:pic>
      <p:sp>
        <p:nvSpPr>
          <p:cNvPr id="36" name="Text 21"/>
          <p:cNvSpPr/>
          <p:nvPr/>
        </p:nvSpPr>
        <p:spPr>
          <a:xfrm>
            <a:off x="5057775" y="3657600"/>
            <a:ext cx="290075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Atomic Transactions mit ACID-Garantie</a:t>
            </a:r>
            <a:endParaRPr lang="en-US" sz="1100" dirty="0"/>
          </a:p>
        </p:txBody>
      </p:sp>
      <p:pic>
        <p:nvPicPr>
          <p:cNvPr id="37" name="Image 13" descr="preencoded.png">    </p:cNvPr>
          <p:cNvPicPr>
            <a:picLocks noChangeAspect="1"/>
          </p:cNvPicPr>
          <p:nvPr/>
        </p:nvPicPr>
        <p:blipFill>
          <a:blip r:embed="rId14"/>
          <a:stretch>
            <a:fillRect/>
          </a:stretch>
        </p:blipFill>
        <p:spPr>
          <a:xfrm>
            <a:off x="4829175" y="3968353"/>
            <a:ext cx="142875" cy="150019"/>
          </a:xfrm>
          <a:prstGeom prst="rect">
            <a:avLst/>
          </a:prstGeom>
        </p:spPr>
      </p:pic>
      <p:sp>
        <p:nvSpPr>
          <p:cNvPr id="38" name="Text 22"/>
          <p:cNvSpPr/>
          <p:nvPr/>
        </p:nvSpPr>
        <p:spPr>
          <a:xfrm>
            <a:off x="5057775" y="3943350"/>
            <a:ext cx="26176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Umfassendes Logging &amp; Audit-Trail</a:t>
            </a:r>
            <a:endParaRPr lang="en-US" sz="1100" dirty="0"/>
          </a:p>
        </p:txBody>
      </p:sp>
      <p:pic>
        <p:nvPicPr>
          <p:cNvPr id="39" name="Image 14" descr="preencoded.png">    </p:cNvPr>
          <p:cNvPicPr>
            <a:picLocks noChangeAspect="1"/>
          </p:cNvPicPr>
          <p:nvPr/>
        </p:nvPicPr>
        <p:blipFill>
          <a:blip r:embed="rId15"/>
          <a:stretch>
            <a:fillRect/>
          </a:stretch>
        </p:blipFill>
        <p:spPr>
          <a:xfrm>
            <a:off x="4829175" y="4254103"/>
            <a:ext cx="142875" cy="150019"/>
          </a:xfrm>
          <a:prstGeom prst="rect">
            <a:avLst/>
          </a:prstGeom>
        </p:spPr>
      </p:pic>
      <p:sp>
        <p:nvSpPr>
          <p:cNvPr id="40" name="Text 23"/>
          <p:cNvSpPr/>
          <p:nvPr/>
        </p:nvSpPr>
        <p:spPr>
          <a:xfrm>
            <a:off x="5057775" y="4229100"/>
            <a:ext cx="3357138"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Zweistufige Bestätigung bei großen Beträgen</a:t>
            </a:r>
            <a:endParaRPr lang="en-US" sz="1100" dirty="0"/>
          </a:p>
        </p:txBody>
      </p:sp>
      <p:pic>
        <p:nvPicPr>
          <p:cNvPr id="41" name="Image 15" descr="preencoded.png">    </p:cNvPr>
          <p:cNvPicPr>
            <a:picLocks noChangeAspect="1"/>
          </p:cNvPicPr>
          <p:nvPr/>
        </p:nvPicPr>
        <p:blipFill>
          <a:blip r:embed="rId16"/>
          <a:stretch>
            <a:fillRect/>
          </a:stretch>
        </p:blipFill>
        <p:spPr>
          <a:xfrm>
            <a:off x="4829175" y="4539853"/>
            <a:ext cx="142875" cy="150019"/>
          </a:xfrm>
          <a:prstGeom prst="rect">
            <a:avLst/>
          </a:prstGeom>
        </p:spPr>
      </p:pic>
      <p:sp>
        <p:nvSpPr>
          <p:cNvPr id="42" name="Text 24"/>
          <p:cNvSpPr/>
          <p:nvPr/>
        </p:nvSpPr>
        <p:spPr>
          <a:xfrm>
            <a:off x="5057775" y="451485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Transaktions-Rollback bei Fehlern oder Abbrüchen</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972175"/>
          </a:xfrm>
          <a:prstGeom prst="roundRect">
            <a:avLst>
              <a:gd name="adj" fmla="val 0"/>
            </a:avLst>
          </a:prstGeom>
          <a:solidFill>
            <a:srgbClr val="FFFFFF"/>
          </a:solidFill>
          <a:ln/>
        </p:spPr>
      </p:sp>
      <p:sp>
        <p:nvSpPr>
          <p:cNvPr id="3" name="Shape 1"/>
          <p:cNvSpPr/>
          <p:nvPr/>
        </p:nvSpPr>
        <p:spPr>
          <a:xfrm>
            <a:off x="0" y="0"/>
            <a:ext cx="9144000" cy="59721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Containerisierung mit Docker &amp; Kubernetes</a:t>
            </a:r>
            <a:endParaRPr lang="en-US" sz="2700" dirty="0"/>
          </a:p>
        </p:txBody>
      </p:sp>
      <p:sp>
        <p:nvSpPr>
          <p:cNvPr id="5" name="Shape 3"/>
          <p:cNvSpPr/>
          <p:nvPr/>
        </p:nvSpPr>
        <p:spPr>
          <a:xfrm>
            <a:off x="457200" y="1028700"/>
            <a:ext cx="4800600" cy="3978176"/>
          </a:xfrm>
          <a:prstGeom prst="roundRect">
            <a:avLst>
              <a:gd name="adj" fmla="val 2155"/>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4572000" cy="3749576"/>
          </a:xfrm>
          <a:prstGeom prst="rect">
            <a:avLst/>
          </a:prstGeom>
        </p:spPr>
      </p:pic>
      <p:sp>
        <p:nvSpPr>
          <p:cNvPr id="7" name="Shape 4"/>
          <p:cNvSpPr/>
          <p:nvPr/>
        </p:nvSpPr>
        <p:spPr>
          <a:xfrm>
            <a:off x="5486400" y="1028700"/>
            <a:ext cx="3200400" cy="4486275"/>
          </a:xfrm>
          <a:prstGeom prst="roundRect">
            <a:avLst>
              <a:gd name="adj" fmla="val 2679"/>
            </a:avLst>
          </a:prstGeom>
          <a:solidFill>
            <a:srgbClr val="F2F2F2"/>
          </a:solidFill>
          <a:ln/>
          <a:effectLst>
            <a:outerShdw sx="100000" sy="100000" kx="0" ky="0" algn="bl" rotWithShape="0" blurRad="190500" dist="127000" dir="5400000">
              <a:srgbClr val="000000">
                <a:alpha val="10000"/>
              </a:srgbClr>
            </a:outerShdw>
          </a:effectLst>
        </p:spPr>
      </p:sp>
      <p:sp>
        <p:nvSpPr>
          <p:cNvPr id="8" name="Text 5"/>
          <p:cNvSpPr/>
          <p:nvPr/>
        </p:nvSpPr>
        <p:spPr>
          <a:xfrm>
            <a:off x="5657850" y="1200150"/>
            <a:ext cx="314325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Vorteile</a:t>
            </a:r>
            <a:endParaRPr lang="en-US" sz="1700" dirty="0"/>
          </a:p>
        </p:txBody>
      </p:sp>
      <p:sp>
        <p:nvSpPr>
          <p:cNvPr id="9" name="Shape 6"/>
          <p:cNvSpPr/>
          <p:nvPr/>
        </p:nvSpPr>
        <p:spPr>
          <a:xfrm>
            <a:off x="5657850" y="1657350"/>
            <a:ext cx="257175" cy="314325"/>
          </a:xfrm>
          <a:prstGeom prst="roundRect">
            <a:avLst>
              <a:gd name="adj" fmla="val 50000"/>
            </a:avLst>
          </a:prstGeom>
          <a:solidFill>
            <a:srgbClr val="00C2FF"/>
          </a:solidFill>
          <a:ln/>
        </p:spPr>
      </p:sp>
      <p:pic>
        <p:nvPicPr>
          <p:cNvPr id="10" name="Image 1" descr="preencoded.png">    </p:cNvPr>
          <p:cNvPicPr>
            <a:picLocks noChangeAspect="1"/>
          </p:cNvPicPr>
          <p:nvPr/>
        </p:nvPicPr>
        <p:blipFill>
          <a:blip r:embed="rId2"/>
          <a:stretch>
            <a:fillRect/>
          </a:stretch>
        </p:blipFill>
        <p:spPr>
          <a:xfrm>
            <a:off x="5715000" y="1746647"/>
            <a:ext cx="142875" cy="135731"/>
          </a:xfrm>
          <a:prstGeom prst="rect">
            <a:avLst/>
          </a:prstGeom>
        </p:spPr>
      </p:pic>
      <p:sp>
        <p:nvSpPr>
          <p:cNvPr id="11" name="Text 7"/>
          <p:cNvSpPr/>
          <p:nvPr/>
        </p:nvSpPr>
        <p:spPr>
          <a:xfrm>
            <a:off x="6029325" y="162877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Skalierbarkeit</a:t>
            </a:r>
            <a:endParaRPr lang="en-US" sz="1400" dirty="0"/>
          </a:p>
        </p:txBody>
      </p:sp>
      <p:sp>
        <p:nvSpPr>
          <p:cNvPr id="12" name="Text 8"/>
          <p:cNvSpPr/>
          <p:nvPr/>
        </p:nvSpPr>
        <p:spPr>
          <a:xfrm>
            <a:off x="6029325" y="1871663"/>
            <a:ext cx="2473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Skalierung basierend auf Last und Ressourcenbedarf</a:t>
            </a:r>
            <a:endParaRPr lang="en-US" sz="1100" dirty="0"/>
          </a:p>
        </p:txBody>
      </p:sp>
      <p:sp>
        <p:nvSpPr>
          <p:cNvPr id="13" name="Shape 9"/>
          <p:cNvSpPr/>
          <p:nvPr/>
        </p:nvSpPr>
        <p:spPr>
          <a:xfrm>
            <a:off x="5657850" y="2428875"/>
            <a:ext cx="257175" cy="314325"/>
          </a:xfrm>
          <a:prstGeom prst="roundRect">
            <a:avLst>
              <a:gd name="adj" fmla="val 50000"/>
            </a:avLst>
          </a:prstGeom>
          <a:solidFill>
            <a:srgbClr val="00C2FF"/>
          </a:solidFill>
          <a:ln/>
        </p:spPr>
      </p:sp>
      <p:pic>
        <p:nvPicPr>
          <p:cNvPr id="14" name="Image 2" descr="preencoded.png">    </p:cNvPr>
          <p:cNvPicPr>
            <a:picLocks noChangeAspect="1"/>
          </p:cNvPicPr>
          <p:nvPr/>
        </p:nvPicPr>
        <p:blipFill>
          <a:blip r:embed="rId3"/>
          <a:stretch>
            <a:fillRect/>
          </a:stretch>
        </p:blipFill>
        <p:spPr>
          <a:xfrm>
            <a:off x="5715000" y="2511028"/>
            <a:ext cx="142875" cy="150019"/>
          </a:xfrm>
          <a:prstGeom prst="rect">
            <a:avLst/>
          </a:prstGeom>
        </p:spPr>
      </p:pic>
      <p:sp>
        <p:nvSpPr>
          <p:cNvPr id="15" name="Text 10"/>
          <p:cNvSpPr/>
          <p:nvPr/>
        </p:nvSpPr>
        <p:spPr>
          <a:xfrm>
            <a:off x="6029325" y="240030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Isolierung</a:t>
            </a:r>
            <a:endParaRPr lang="en-US" sz="1400" dirty="0"/>
          </a:p>
        </p:txBody>
      </p:sp>
      <p:sp>
        <p:nvSpPr>
          <p:cNvPr id="16" name="Text 11"/>
          <p:cNvSpPr/>
          <p:nvPr/>
        </p:nvSpPr>
        <p:spPr>
          <a:xfrm>
            <a:off x="6029325" y="2643188"/>
            <a:ext cx="2327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Strikte Trennung der Services für verbesserte Sicherheit</a:t>
            </a:r>
            <a:endParaRPr lang="en-US" sz="1100" dirty="0"/>
          </a:p>
        </p:txBody>
      </p:sp>
      <p:sp>
        <p:nvSpPr>
          <p:cNvPr id="17" name="Shape 12"/>
          <p:cNvSpPr/>
          <p:nvPr/>
        </p:nvSpPr>
        <p:spPr>
          <a:xfrm>
            <a:off x="5657850" y="3200400"/>
            <a:ext cx="257175" cy="314325"/>
          </a:xfrm>
          <a:prstGeom prst="roundRect">
            <a:avLst>
              <a:gd name="adj" fmla="val 50000"/>
            </a:avLst>
          </a:prstGeom>
          <a:solidFill>
            <a:srgbClr val="00C2FF"/>
          </a:solidFill>
          <a:ln/>
        </p:spPr>
      </p:sp>
      <p:pic>
        <p:nvPicPr>
          <p:cNvPr id="18" name="Image 3" descr="preencoded.png">    </p:cNvPr>
          <p:cNvPicPr>
            <a:picLocks noChangeAspect="1"/>
          </p:cNvPicPr>
          <p:nvPr/>
        </p:nvPicPr>
        <p:blipFill>
          <a:blip r:embed="rId4"/>
          <a:stretch>
            <a:fillRect/>
          </a:stretch>
        </p:blipFill>
        <p:spPr>
          <a:xfrm>
            <a:off x="5715000" y="3282553"/>
            <a:ext cx="142875" cy="150019"/>
          </a:xfrm>
          <a:prstGeom prst="rect">
            <a:avLst/>
          </a:prstGeom>
        </p:spPr>
      </p:pic>
      <p:sp>
        <p:nvSpPr>
          <p:cNvPr id="19" name="Text 13"/>
          <p:cNvSpPr/>
          <p:nvPr/>
        </p:nvSpPr>
        <p:spPr>
          <a:xfrm>
            <a:off x="6029325" y="317182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Deployment</a:t>
            </a:r>
            <a:endParaRPr lang="en-US" sz="1400" dirty="0"/>
          </a:p>
        </p:txBody>
      </p:sp>
      <p:sp>
        <p:nvSpPr>
          <p:cNvPr id="20" name="Text 14"/>
          <p:cNvSpPr/>
          <p:nvPr/>
        </p:nvSpPr>
        <p:spPr>
          <a:xfrm>
            <a:off x="6029325" y="3414713"/>
            <a:ext cx="2529669"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Schnelles Rollout und Rollback ohne Downtime</a:t>
            </a:r>
            <a:endParaRPr lang="en-US" sz="1100" dirty="0"/>
          </a:p>
        </p:txBody>
      </p:sp>
      <p:sp>
        <p:nvSpPr>
          <p:cNvPr id="21" name="Shape 15"/>
          <p:cNvSpPr/>
          <p:nvPr/>
        </p:nvSpPr>
        <p:spPr>
          <a:xfrm>
            <a:off x="5657850" y="3971925"/>
            <a:ext cx="257175" cy="314325"/>
          </a:xfrm>
          <a:prstGeom prst="roundRect">
            <a:avLst>
              <a:gd name="adj" fmla="val 50000"/>
            </a:avLst>
          </a:prstGeom>
          <a:solidFill>
            <a:srgbClr val="00C2FF"/>
          </a:solidFill>
          <a:ln/>
        </p:spPr>
      </p:sp>
      <p:pic>
        <p:nvPicPr>
          <p:cNvPr id="22" name="Image 4" descr="preencoded.png">    </p:cNvPr>
          <p:cNvPicPr>
            <a:picLocks noChangeAspect="1"/>
          </p:cNvPicPr>
          <p:nvPr/>
        </p:nvPicPr>
        <p:blipFill>
          <a:blip r:embed="rId5"/>
          <a:stretch>
            <a:fillRect/>
          </a:stretch>
        </p:blipFill>
        <p:spPr>
          <a:xfrm>
            <a:off x="5715000" y="4064794"/>
            <a:ext cx="142875" cy="128588"/>
          </a:xfrm>
          <a:prstGeom prst="rect">
            <a:avLst/>
          </a:prstGeom>
        </p:spPr>
      </p:pic>
      <p:sp>
        <p:nvSpPr>
          <p:cNvPr id="23" name="Text 16"/>
          <p:cNvSpPr/>
          <p:nvPr/>
        </p:nvSpPr>
        <p:spPr>
          <a:xfrm>
            <a:off x="6029325" y="394335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Verfügbarkeit</a:t>
            </a:r>
            <a:endParaRPr lang="en-US" sz="1400" dirty="0"/>
          </a:p>
        </p:txBody>
      </p:sp>
      <p:sp>
        <p:nvSpPr>
          <p:cNvPr id="24" name="Text 17"/>
          <p:cNvSpPr/>
          <p:nvPr/>
        </p:nvSpPr>
        <p:spPr>
          <a:xfrm>
            <a:off x="6029325" y="4186238"/>
            <a:ext cx="2130847"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Self-Healing bei Ausfällen und automatische Lastverteilung</a:t>
            </a:r>
            <a:endParaRPr lang="en-US" sz="1100" dirty="0"/>
          </a:p>
        </p:txBody>
      </p:sp>
      <p:sp>
        <p:nvSpPr>
          <p:cNvPr id="25" name="Shape 18"/>
          <p:cNvSpPr/>
          <p:nvPr/>
        </p:nvSpPr>
        <p:spPr>
          <a:xfrm>
            <a:off x="5657850" y="4743450"/>
            <a:ext cx="292894" cy="314325"/>
          </a:xfrm>
          <a:prstGeom prst="roundRect">
            <a:avLst>
              <a:gd name="adj" fmla="val 50000"/>
            </a:avLst>
          </a:prstGeom>
          <a:solidFill>
            <a:srgbClr val="00C2FF"/>
          </a:solidFill>
          <a:ln/>
        </p:spPr>
      </p:sp>
      <p:pic>
        <p:nvPicPr>
          <p:cNvPr id="26" name="Image 5" descr="preencoded.png">    </p:cNvPr>
          <p:cNvPicPr>
            <a:picLocks noChangeAspect="1"/>
          </p:cNvPicPr>
          <p:nvPr/>
        </p:nvPicPr>
        <p:blipFill>
          <a:blip r:embed="rId6"/>
          <a:stretch>
            <a:fillRect/>
          </a:stretch>
        </p:blipFill>
        <p:spPr>
          <a:xfrm>
            <a:off x="5715000" y="4825603"/>
            <a:ext cx="178594" cy="150019"/>
          </a:xfrm>
          <a:prstGeom prst="rect">
            <a:avLst/>
          </a:prstGeom>
        </p:spPr>
      </p:pic>
      <p:sp>
        <p:nvSpPr>
          <p:cNvPr id="27" name="Text 19"/>
          <p:cNvSpPr/>
          <p:nvPr/>
        </p:nvSpPr>
        <p:spPr>
          <a:xfrm>
            <a:off x="6065044" y="4714875"/>
            <a:ext cx="269533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Konfiguration</a:t>
            </a:r>
            <a:endParaRPr lang="en-US" sz="1400" dirty="0"/>
          </a:p>
        </p:txBody>
      </p:sp>
      <p:sp>
        <p:nvSpPr>
          <p:cNvPr id="28" name="Text 20"/>
          <p:cNvSpPr/>
          <p:nvPr/>
        </p:nvSpPr>
        <p:spPr>
          <a:xfrm>
            <a:off x="6065044" y="4957763"/>
            <a:ext cx="2071464"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Zentralisierte Config &amp; Secret Management</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8702092"/>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8702092"/>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CI/CD-Pipeline</a:t>
            </a:r>
            <a:endParaRPr lang="en-US" sz="2700" dirty="0"/>
          </a:p>
        </p:txBody>
      </p:sp>
      <p:sp>
        <p:nvSpPr>
          <p:cNvPr id="5" name="Shape 2"/>
          <p:cNvSpPr/>
          <p:nvPr/>
        </p:nvSpPr>
        <p:spPr>
          <a:xfrm>
            <a:off x="457200" y="1028700"/>
            <a:ext cx="8229600" cy="4501567"/>
          </a:xfrm>
          <a:prstGeom prst="roundRect">
            <a:avLst>
              <a:gd name="adj" fmla="val 1904"/>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4158667"/>
          </a:xfrm>
          <a:prstGeom prst="rect">
            <a:avLst/>
          </a:prstGeom>
        </p:spPr>
      </p:pic>
      <p:sp>
        <p:nvSpPr>
          <p:cNvPr id="7" name="Shape 3"/>
          <p:cNvSpPr/>
          <p:nvPr/>
        </p:nvSpPr>
        <p:spPr>
          <a:xfrm>
            <a:off x="457200"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8" name="Text 4"/>
          <p:cNvSpPr/>
          <p:nvPr/>
        </p:nvSpPr>
        <p:spPr>
          <a:xfrm>
            <a:off x="857250"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Eingesetzte Tools</a:t>
            </a:r>
            <a:endParaRPr lang="en-US" sz="1400" dirty="0"/>
          </a:p>
        </p:txBody>
      </p:sp>
      <p:pic>
        <p:nvPicPr>
          <p:cNvPr id="9" name="Image 2" descr="preencoded.png">    </p:cNvPr>
          <p:cNvPicPr>
            <a:picLocks noChangeAspect="1"/>
          </p:cNvPicPr>
          <p:nvPr/>
        </p:nvPicPr>
        <p:blipFill>
          <a:blip r:embed="rId3"/>
          <a:stretch>
            <a:fillRect/>
          </a:stretch>
        </p:blipFill>
        <p:spPr>
          <a:xfrm>
            <a:off x="628650" y="6012470"/>
            <a:ext cx="171450" cy="178594"/>
          </a:xfrm>
          <a:prstGeom prst="rect">
            <a:avLst/>
          </a:prstGeom>
        </p:spPr>
      </p:pic>
      <p:pic>
        <p:nvPicPr>
          <p:cNvPr id="10" name="Image 3" descr="preencoded.png">    </p:cNvPr>
          <p:cNvPicPr>
            <a:picLocks noChangeAspect="1"/>
          </p:cNvPicPr>
          <p:nvPr/>
        </p:nvPicPr>
        <p:blipFill>
          <a:blip r:embed="rId4"/>
          <a:stretch>
            <a:fillRect/>
          </a:stretch>
        </p:blipFill>
        <p:spPr>
          <a:xfrm>
            <a:off x="628650" y="6358942"/>
            <a:ext cx="138410" cy="142875"/>
          </a:xfrm>
          <a:prstGeom prst="rect">
            <a:avLst/>
          </a:prstGeom>
        </p:spPr>
      </p:pic>
      <p:sp>
        <p:nvSpPr>
          <p:cNvPr id="11" name="Text 5"/>
          <p:cNvSpPr/>
          <p:nvPr/>
        </p:nvSpPr>
        <p:spPr>
          <a:xfrm>
            <a:off x="852785" y="6330367"/>
            <a:ext cx="222082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GitHub Actions für Workflows</a:t>
            </a:r>
            <a:endParaRPr lang="en-US" sz="1100" dirty="0"/>
          </a:p>
        </p:txBody>
      </p:sp>
      <p:pic>
        <p:nvPicPr>
          <p:cNvPr id="12" name="Image 4" descr="preencoded.png">    </p:cNvPr>
          <p:cNvPicPr>
            <a:picLocks noChangeAspect="1"/>
          </p:cNvPicPr>
          <p:nvPr/>
        </p:nvPicPr>
        <p:blipFill>
          <a:blip r:embed="rId5"/>
          <a:stretch>
            <a:fillRect/>
          </a:stretch>
        </p:blipFill>
        <p:spPr>
          <a:xfrm>
            <a:off x="628650" y="6648264"/>
            <a:ext cx="125016" cy="135731"/>
          </a:xfrm>
          <a:prstGeom prst="rect">
            <a:avLst/>
          </a:prstGeom>
        </p:spPr>
      </p:pic>
      <p:sp>
        <p:nvSpPr>
          <p:cNvPr id="13" name="Text 6"/>
          <p:cNvSpPr/>
          <p:nvPr/>
        </p:nvSpPr>
        <p:spPr>
          <a:xfrm>
            <a:off x="839391" y="6616117"/>
            <a:ext cx="204446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 &amp; Docker Compose</a:t>
            </a:r>
            <a:endParaRPr lang="en-US" sz="1100" dirty="0"/>
          </a:p>
        </p:txBody>
      </p:sp>
      <p:pic>
        <p:nvPicPr>
          <p:cNvPr id="14" name="Image 5" descr="preencoded.png">    </p:cNvPr>
          <p:cNvPicPr>
            <a:picLocks noChangeAspect="1"/>
          </p:cNvPicPr>
          <p:nvPr/>
        </p:nvPicPr>
        <p:blipFill>
          <a:blip r:embed="rId6"/>
          <a:stretch>
            <a:fillRect/>
          </a:stretch>
        </p:blipFill>
        <p:spPr>
          <a:xfrm>
            <a:off x="628650" y="6926870"/>
            <a:ext cx="142875" cy="150019"/>
          </a:xfrm>
          <a:prstGeom prst="rect">
            <a:avLst/>
          </a:prstGeom>
        </p:spPr>
      </p:pic>
      <p:sp>
        <p:nvSpPr>
          <p:cNvPr id="15" name="Text 7"/>
          <p:cNvSpPr/>
          <p:nvPr/>
        </p:nvSpPr>
        <p:spPr>
          <a:xfrm>
            <a:off x="857250" y="6901867"/>
            <a:ext cx="2051047"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Helm für K8s-Deployments</a:t>
            </a:r>
            <a:endParaRPr lang="en-US" sz="1100" dirty="0"/>
          </a:p>
        </p:txBody>
      </p:sp>
      <p:pic>
        <p:nvPicPr>
          <p:cNvPr id="16" name="Image 6" descr="preencoded.png">    </p:cNvPr>
          <p:cNvPicPr>
            <a:picLocks noChangeAspect="1"/>
          </p:cNvPicPr>
          <p:nvPr/>
        </p:nvPicPr>
        <p:blipFill>
          <a:blip r:embed="rId7"/>
          <a:stretch>
            <a:fillRect/>
          </a:stretch>
        </p:blipFill>
        <p:spPr>
          <a:xfrm>
            <a:off x="628650" y="7212620"/>
            <a:ext cx="142875" cy="150019"/>
          </a:xfrm>
          <a:prstGeom prst="rect">
            <a:avLst/>
          </a:prstGeom>
        </p:spPr>
      </p:pic>
      <p:sp>
        <p:nvSpPr>
          <p:cNvPr id="17" name="Text 8"/>
          <p:cNvSpPr/>
          <p:nvPr/>
        </p:nvSpPr>
        <p:spPr>
          <a:xfrm>
            <a:off x="857250" y="7187617"/>
            <a:ext cx="186865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Jest &amp; Cypress für Tests</a:t>
            </a:r>
            <a:endParaRPr lang="en-US" sz="1100" dirty="0"/>
          </a:p>
        </p:txBody>
      </p:sp>
      <p:pic>
        <p:nvPicPr>
          <p:cNvPr id="18" name="Image 7" descr="preencoded.png">    </p:cNvPr>
          <p:cNvPicPr>
            <a:picLocks noChangeAspect="1"/>
          </p:cNvPicPr>
          <p:nvPr/>
        </p:nvPicPr>
        <p:blipFill>
          <a:blip r:embed="rId8"/>
          <a:stretch>
            <a:fillRect/>
          </a:stretch>
        </p:blipFill>
        <p:spPr>
          <a:xfrm>
            <a:off x="628650" y="7498370"/>
            <a:ext cx="142875" cy="150019"/>
          </a:xfrm>
          <a:prstGeom prst="rect">
            <a:avLst/>
          </a:prstGeom>
        </p:spPr>
      </p:pic>
      <p:sp>
        <p:nvSpPr>
          <p:cNvPr id="19" name="Text 9"/>
          <p:cNvSpPr/>
          <p:nvPr/>
        </p:nvSpPr>
        <p:spPr>
          <a:xfrm>
            <a:off x="857250" y="7473367"/>
            <a:ext cx="2195373"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SonarQube für Code-Qualität</a:t>
            </a:r>
            <a:endParaRPr lang="en-US" sz="1100" dirty="0"/>
          </a:p>
        </p:txBody>
      </p:sp>
      <p:sp>
        <p:nvSpPr>
          <p:cNvPr id="20" name="Shape 10"/>
          <p:cNvSpPr/>
          <p:nvPr/>
        </p:nvSpPr>
        <p:spPr>
          <a:xfrm>
            <a:off x="3276526" y="5816017"/>
            <a:ext cx="2590837"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21" name="Text 11"/>
          <p:cNvSpPr/>
          <p:nvPr/>
        </p:nvSpPr>
        <p:spPr>
          <a:xfrm>
            <a:off x="3676576" y="5987467"/>
            <a:ext cx="223879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Teststrategie</a:t>
            </a:r>
            <a:endParaRPr lang="en-US" sz="1400" dirty="0"/>
          </a:p>
        </p:txBody>
      </p:sp>
      <p:pic>
        <p:nvPicPr>
          <p:cNvPr id="22" name="Image 8" descr="preencoded.png">    </p:cNvPr>
          <p:cNvPicPr>
            <a:picLocks noChangeAspect="1"/>
          </p:cNvPicPr>
          <p:nvPr/>
        </p:nvPicPr>
        <p:blipFill>
          <a:blip r:embed="rId9"/>
          <a:stretch>
            <a:fillRect/>
          </a:stretch>
        </p:blipFill>
        <p:spPr>
          <a:xfrm>
            <a:off x="3447976" y="6016042"/>
            <a:ext cx="171450" cy="171450"/>
          </a:xfrm>
          <a:prstGeom prst="rect">
            <a:avLst/>
          </a:prstGeom>
        </p:spPr>
      </p:pic>
      <p:pic>
        <p:nvPicPr>
          <p:cNvPr id="23" name="Image 9" descr="preencoded.png">    </p:cNvPr>
          <p:cNvPicPr>
            <a:picLocks noChangeAspect="1"/>
          </p:cNvPicPr>
          <p:nvPr/>
        </p:nvPicPr>
        <p:blipFill>
          <a:blip r:embed="rId10"/>
          <a:stretch>
            <a:fillRect/>
          </a:stretch>
        </p:blipFill>
        <p:spPr>
          <a:xfrm>
            <a:off x="3447976" y="6355370"/>
            <a:ext cx="142875" cy="150019"/>
          </a:xfrm>
          <a:prstGeom prst="rect">
            <a:avLst/>
          </a:prstGeom>
        </p:spPr>
      </p:pic>
      <p:sp>
        <p:nvSpPr>
          <p:cNvPr id="24" name="Text 12"/>
          <p:cNvSpPr/>
          <p:nvPr/>
        </p:nvSpPr>
        <p:spPr>
          <a:xfrm>
            <a:off x="3676576" y="6330367"/>
            <a:ext cx="21074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Unit Tests für Service-Logik</a:t>
            </a:r>
            <a:endParaRPr lang="en-US" sz="1100" dirty="0"/>
          </a:p>
        </p:txBody>
      </p:sp>
      <p:pic>
        <p:nvPicPr>
          <p:cNvPr id="25" name="Image 10" descr="preencoded.png">    </p:cNvPr>
          <p:cNvPicPr>
            <a:picLocks noChangeAspect="1"/>
          </p:cNvPicPr>
          <p:nvPr/>
        </p:nvPicPr>
        <p:blipFill>
          <a:blip r:embed="rId11"/>
          <a:stretch>
            <a:fillRect/>
          </a:stretch>
        </p:blipFill>
        <p:spPr>
          <a:xfrm>
            <a:off x="3447976" y="6641120"/>
            <a:ext cx="142875" cy="150019"/>
          </a:xfrm>
          <a:prstGeom prst="rect">
            <a:avLst/>
          </a:prstGeom>
        </p:spPr>
      </p:pic>
      <p:sp>
        <p:nvSpPr>
          <p:cNvPr id="26" name="Text 13"/>
          <p:cNvSpPr/>
          <p:nvPr/>
        </p:nvSpPr>
        <p:spPr>
          <a:xfrm>
            <a:off x="3676576" y="6616117"/>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Integration Tests mit Test-Containers</a:t>
            </a:r>
            <a:endParaRPr lang="en-US" sz="1100" dirty="0"/>
          </a:p>
        </p:txBody>
      </p:sp>
      <p:pic>
        <p:nvPicPr>
          <p:cNvPr id="27" name="Image 11" descr="preencoded.png">    </p:cNvPr>
          <p:cNvPicPr>
            <a:picLocks noChangeAspect="1"/>
          </p:cNvPicPr>
          <p:nvPr/>
        </p:nvPicPr>
        <p:blipFill>
          <a:blip r:embed="rId12"/>
          <a:stretch>
            <a:fillRect/>
          </a:stretch>
        </p:blipFill>
        <p:spPr>
          <a:xfrm>
            <a:off x="3447976" y="7126895"/>
            <a:ext cx="142875" cy="150019"/>
          </a:xfrm>
          <a:prstGeom prst="rect">
            <a:avLst/>
          </a:prstGeom>
        </p:spPr>
      </p:pic>
      <p:sp>
        <p:nvSpPr>
          <p:cNvPr id="28" name="Text 14"/>
          <p:cNvSpPr/>
          <p:nvPr/>
        </p:nvSpPr>
        <p:spPr>
          <a:xfrm>
            <a:off x="3676576" y="7101892"/>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E2E-Tests für kritische User Flows</a:t>
            </a:r>
            <a:endParaRPr lang="en-US" sz="1100" dirty="0"/>
          </a:p>
        </p:txBody>
      </p:sp>
      <p:pic>
        <p:nvPicPr>
          <p:cNvPr id="29" name="Image 12" descr="preencoded.png">    </p:cNvPr>
          <p:cNvPicPr>
            <a:picLocks noChangeAspect="1"/>
          </p:cNvPicPr>
          <p:nvPr/>
        </p:nvPicPr>
        <p:blipFill>
          <a:blip r:embed="rId13"/>
          <a:stretch>
            <a:fillRect/>
          </a:stretch>
        </p:blipFill>
        <p:spPr>
          <a:xfrm>
            <a:off x="3447976" y="7612670"/>
            <a:ext cx="142875" cy="150019"/>
          </a:xfrm>
          <a:prstGeom prst="rect">
            <a:avLst/>
          </a:prstGeom>
        </p:spPr>
      </p:pic>
      <p:sp>
        <p:nvSpPr>
          <p:cNvPr id="30" name="Text 15"/>
          <p:cNvSpPr/>
          <p:nvPr/>
        </p:nvSpPr>
        <p:spPr>
          <a:xfrm>
            <a:off x="3676576" y="7587667"/>
            <a:ext cx="211857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Security Scanning (OWASP)</a:t>
            </a:r>
            <a:endParaRPr lang="en-US" sz="1100" dirty="0"/>
          </a:p>
        </p:txBody>
      </p:sp>
      <p:pic>
        <p:nvPicPr>
          <p:cNvPr id="31" name="Image 13" descr="preencoded.png">    </p:cNvPr>
          <p:cNvPicPr>
            <a:picLocks noChangeAspect="1"/>
          </p:cNvPicPr>
          <p:nvPr/>
        </p:nvPicPr>
        <p:blipFill>
          <a:blip r:embed="rId14"/>
          <a:stretch>
            <a:fillRect/>
          </a:stretch>
        </p:blipFill>
        <p:spPr>
          <a:xfrm>
            <a:off x="3447976" y="7898420"/>
            <a:ext cx="142875" cy="150019"/>
          </a:xfrm>
          <a:prstGeom prst="rect">
            <a:avLst/>
          </a:prstGeom>
        </p:spPr>
      </p:pic>
      <p:sp>
        <p:nvSpPr>
          <p:cNvPr id="32" name="Text 16"/>
          <p:cNvSpPr/>
          <p:nvPr/>
        </p:nvSpPr>
        <p:spPr>
          <a:xfrm>
            <a:off x="3676576" y="7873417"/>
            <a:ext cx="222305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Performance-Tests in Staging</a:t>
            </a:r>
            <a:endParaRPr lang="en-US" sz="1100" dirty="0"/>
          </a:p>
        </p:txBody>
      </p:sp>
      <p:sp>
        <p:nvSpPr>
          <p:cNvPr id="33" name="Shape 17"/>
          <p:cNvSpPr/>
          <p:nvPr/>
        </p:nvSpPr>
        <p:spPr>
          <a:xfrm>
            <a:off x="6095963"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34" name="Text 18"/>
          <p:cNvSpPr/>
          <p:nvPr/>
        </p:nvSpPr>
        <p:spPr>
          <a:xfrm>
            <a:off x="6496013"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Deployment-Strategie</a:t>
            </a:r>
            <a:endParaRPr lang="en-US" sz="1400" dirty="0"/>
          </a:p>
        </p:txBody>
      </p:sp>
      <p:pic>
        <p:nvPicPr>
          <p:cNvPr id="35" name="Image 14" descr="preencoded.png">    </p:cNvPr>
          <p:cNvPicPr>
            <a:picLocks noChangeAspect="1"/>
          </p:cNvPicPr>
          <p:nvPr/>
        </p:nvPicPr>
        <p:blipFill>
          <a:blip r:embed="rId15"/>
          <a:stretch>
            <a:fillRect/>
          </a:stretch>
        </p:blipFill>
        <p:spPr>
          <a:xfrm>
            <a:off x="6267413" y="6008898"/>
            <a:ext cx="171450" cy="185738"/>
          </a:xfrm>
          <a:prstGeom prst="rect">
            <a:avLst/>
          </a:prstGeom>
        </p:spPr>
      </p:pic>
      <p:pic>
        <p:nvPicPr>
          <p:cNvPr id="36" name="Image 15" descr="preencoded.png">    </p:cNvPr>
          <p:cNvPicPr>
            <a:picLocks noChangeAspect="1"/>
          </p:cNvPicPr>
          <p:nvPr/>
        </p:nvPicPr>
        <p:blipFill>
          <a:blip r:embed="rId16"/>
          <a:stretch>
            <a:fillRect/>
          </a:stretch>
        </p:blipFill>
        <p:spPr>
          <a:xfrm>
            <a:off x="6267413" y="6355370"/>
            <a:ext cx="142875" cy="150019"/>
          </a:xfrm>
          <a:prstGeom prst="rect">
            <a:avLst/>
          </a:prstGeom>
        </p:spPr>
      </p:pic>
      <p:sp>
        <p:nvSpPr>
          <p:cNvPr id="37" name="Text 19"/>
          <p:cNvSpPr/>
          <p:nvPr/>
        </p:nvSpPr>
        <p:spPr>
          <a:xfrm>
            <a:off x="6496013" y="6330367"/>
            <a:ext cx="191553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Blue-Green Deployments</a:t>
            </a:r>
            <a:endParaRPr lang="en-US" sz="1100" dirty="0"/>
          </a:p>
        </p:txBody>
      </p:sp>
      <p:pic>
        <p:nvPicPr>
          <p:cNvPr id="38" name="Image 16" descr="preencoded.png">    </p:cNvPr>
          <p:cNvPicPr>
            <a:picLocks noChangeAspect="1"/>
          </p:cNvPicPr>
          <p:nvPr/>
        </p:nvPicPr>
        <p:blipFill>
          <a:blip r:embed="rId17"/>
          <a:stretch>
            <a:fillRect/>
          </a:stretch>
        </p:blipFill>
        <p:spPr>
          <a:xfrm>
            <a:off x="6267413" y="6641120"/>
            <a:ext cx="142875" cy="150019"/>
          </a:xfrm>
          <a:prstGeom prst="rect">
            <a:avLst/>
          </a:prstGeom>
        </p:spPr>
      </p:pic>
      <p:sp>
        <p:nvSpPr>
          <p:cNvPr id="39" name="Text 20"/>
          <p:cNvSpPr/>
          <p:nvPr/>
        </p:nvSpPr>
        <p:spPr>
          <a:xfrm>
            <a:off x="6496013" y="6616117"/>
            <a:ext cx="22085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Canary Releases für Features</a:t>
            </a:r>
            <a:endParaRPr lang="en-US" sz="1100" dirty="0"/>
          </a:p>
        </p:txBody>
      </p:sp>
      <p:pic>
        <p:nvPicPr>
          <p:cNvPr id="40" name="Image 17" descr="preencoded.png">    </p:cNvPr>
          <p:cNvPicPr>
            <a:picLocks noChangeAspect="1"/>
          </p:cNvPicPr>
          <p:nvPr/>
        </p:nvPicPr>
        <p:blipFill>
          <a:blip r:embed="rId18"/>
          <a:stretch>
            <a:fillRect/>
          </a:stretch>
        </p:blipFill>
        <p:spPr>
          <a:xfrm>
            <a:off x="6267413" y="6926870"/>
            <a:ext cx="142875" cy="150019"/>
          </a:xfrm>
          <a:prstGeom prst="rect">
            <a:avLst/>
          </a:prstGeom>
        </p:spPr>
      </p:pic>
      <p:sp>
        <p:nvSpPr>
          <p:cNvPr id="41" name="Text 21"/>
          <p:cNvSpPr/>
          <p:nvPr/>
        </p:nvSpPr>
        <p:spPr>
          <a:xfrm>
            <a:off x="6496013" y="6901867"/>
            <a:ext cx="19386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Feature Flags für Rollouts</a:t>
            </a:r>
            <a:endParaRPr lang="en-US" sz="1100" dirty="0"/>
          </a:p>
        </p:txBody>
      </p:sp>
      <p:pic>
        <p:nvPicPr>
          <p:cNvPr id="42" name="Image 18" descr="preencoded.png">    </p:cNvPr>
          <p:cNvPicPr>
            <a:picLocks noChangeAspect="1"/>
          </p:cNvPicPr>
          <p:nvPr/>
        </p:nvPicPr>
        <p:blipFill>
          <a:blip r:embed="rId19"/>
          <a:stretch>
            <a:fillRect/>
          </a:stretch>
        </p:blipFill>
        <p:spPr>
          <a:xfrm>
            <a:off x="6267413" y="7212620"/>
            <a:ext cx="142875" cy="150019"/>
          </a:xfrm>
          <a:prstGeom prst="rect">
            <a:avLst/>
          </a:prstGeom>
        </p:spPr>
      </p:pic>
      <p:sp>
        <p:nvSpPr>
          <p:cNvPr id="43" name="Text 22"/>
          <p:cNvSpPr/>
          <p:nvPr/>
        </p:nvSpPr>
        <p:spPr>
          <a:xfrm>
            <a:off x="6496013" y="7187617"/>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Rollbacks bei Metriken-Abweichung</a:t>
            </a:r>
            <a:endParaRPr lang="en-US" sz="1100" dirty="0"/>
          </a:p>
        </p:txBody>
      </p:sp>
      <p:pic>
        <p:nvPicPr>
          <p:cNvPr id="44" name="Image 19" descr="preencoded.png">    </p:cNvPr>
          <p:cNvPicPr>
            <a:picLocks noChangeAspect="1"/>
          </p:cNvPicPr>
          <p:nvPr/>
        </p:nvPicPr>
        <p:blipFill>
          <a:blip r:embed="rId20"/>
          <a:stretch>
            <a:fillRect/>
          </a:stretch>
        </p:blipFill>
        <p:spPr>
          <a:xfrm>
            <a:off x="6267413" y="7698395"/>
            <a:ext cx="142875" cy="150019"/>
          </a:xfrm>
          <a:prstGeom prst="rect">
            <a:avLst/>
          </a:prstGeom>
        </p:spPr>
      </p:pic>
      <p:sp>
        <p:nvSpPr>
          <p:cNvPr id="45" name="Text 23"/>
          <p:cNvSpPr/>
          <p:nvPr/>
        </p:nvSpPr>
        <p:spPr>
          <a:xfrm>
            <a:off x="6496013" y="7673392"/>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GitOps-Prinzipien für Infrastruktur</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8269560"/>
          </a:xfrm>
          <a:prstGeom prst="roundRect">
            <a:avLst>
              <a:gd name="adj" fmla="val 0"/>
            </a:avLst>
          </a:prstGeom>
          <a:solidFill>
            <a:srgbClr val="FFFFFF"/>
          </a:solidFill>
          <a:ln/>
        </p:spPr>
      </p:sp>
      <p:sp>
        <p:nvSpPr>
          <p:cNvPr id="3" name="Shape 1"/>
          <p:cNvSpPr/>
          <p:nvPr/>
        </p:nvSpPr>
        <p:spPr>
          <a:xfrm>
            <a:off x="0" y="0"/>
            <a:ext cx="9144000" cy="826956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Observability &amp; Monitoring</a:t>
            </a:r>
            <a:endParaRPr lang="en-US" sz="2700" dirty="0"/>
          </a:p>
        </p:txBody>
      </p:sp>
      <p:sp>
        <p:nvSpPr>
          <p:cNvPr id="5" name="Shape 3"/>
          <p:cNvSpPr/>
          <p:nvPr/>
        </p:nvSpPr>
        <p:spPr>
          <a:xfrm>
            <a:off x="457200" y="1028700"/>
            <a:ext cx="8229600" cy="4011885"/>
          </a:xfrm>
          <a:prstGeom prst="roundRect">
            <a:avLst>
              <a:gd name="adj" fmla="val 2137"/>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8001000" cy="3783285"/>
          </a:xfrm>
          <a:prstGeom prst="rect">
            <a:avLst/>
          </a:prstGeom>
        </p:spPr>
      </p:pic>
      <p:sp>
        <p:nvSpPr>
          <p:cNvPr id="7" name="Shape 4"/>
          <p:cNvSpPr/>
          <p:nvPr/>
        </p:nvSpPr>
        <p:spPr>
          <a:xfrm>
            <a:off x="4572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857250" y="544063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Schlüsselmetriken</a:t>
            </a:r>
            <a:endParaRPr lang="en-US" sz="1400" dirty="0"/>
          </a:p>
        </p:txBody>
      </p:sp>
      <p:pic>
        <p:nvPicPr>
          <p:cNvPr id="9" name="Image 1" descr="preencoded.png">    </p:cNvPr>
          <p:cNvPicPr>
            <a:picLocks noChangeAspect="1"/>
          </p:cNvPicPr>
          <p:nvPr/>
        </p:nvPicPr>
        <p:blipFill>
          <a:blip r:embed="rId2"/>
          <a:stretch>
            <a:fillRect/>
          </a:stretch>
        </p:blipFill>
        <p:spPr>
          <a:xfrm>
            <a:off x="628650" y="5476354"/>
            <a:ext cx="171450" cy="157163"/>
          </a:xfrm>
          <a:prstGeom prst="rect">
            <a:avLst/>
          </a:prstGeom>
        </p:spPr>
      </p:pic>
      <p:sp>
        <p:nvSpPr>
          <p:cNvPr id="10" name="Shape 6"/>
          <p:cNvSpPr/>
          <p:nvPr/>
        </p:nvSpPr>
        <p:spPr>
          <a:xfrm>
            <a:off x="628650" y="5783535"/>
            <a:ext cx="1771650" cy="828675"/>
          </a:xfrm>
          <a:prstGeom prst="roundRect">
            <a:avLst>
              <a:gd name="adj" fmla="val 6897"/>
            </a:avLst>
          </a:prstGeom>
          <a:solidFill>
            <a:srgbClr val="FFFFFF"/>
          </a:solidFill>
          <a:ln/>
        </p:spPr>
      </p:sp>
      <p:sp>
        <p:nvSpPr>
          <p:cNvPr id="11" name="Text 7"/>
          <p:cNvSpPr/>
          <p:nvPr/>
        </p:nvSpPr>
        <p:spPr>
          <a:xfrm>
            <a:off x="71437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Response Time</a:t>
            </a:r>
            <a:endParaRPr lang="en-US" sz="1100" dirty="0"/>
          </a:p>
        </p:txBody>
      </p:sp>
      <p:sp>
        <p:nvSpPr>
          <p:cNvPr id="12" name="Text 8"/>
          <p:cNvSpPr/>
          <p:nvPr/>
        </p:nvSpPr>
        <p:spPr>
          <a:xfrm>
            <a:off x="71437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42ms</a:t>
            </a:r>
            <a:endParaRPr lang="en-US" sz="1700" dirty="0"/>
          </a:p>
        </p:txBody>
      </p:sp>
      <p:sp>
        <p:nvSpPr>
          <p:cNvPr id="13" name="Text 9"/>
          <p:cNvSpPr/>
          <p:nvPr/>
        </p:nvSpPr>
        <p:spPr>
          <a:xfrm>
            <a:off x="85010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8% vs. Vorwoche</a:t>
            </a:r>
            <a:endParaRPr lang="en-US" sz="1100" dirty="0"/>
          </a:p>
        </p:txBody>
      </p:sp>
      <p:pic>
        <p:nvPicPr>
          <p:cNvPr id="14" name="Image 2" descr="preencoded.png">    </p:cNvPr>
          <p:cNvPicPr>
            <a:picLocks noChangeAspect="1"/>
          </p:cNvPicPr>
          <p:nvPr/>
        </p:nvPicPr>
        <p:blipFill>
          <a:blip r:embed="rId3"/>
          <a:stretch>
            <a:fillRect/>
          </a:stretch>
        </p:blipFill>
        <p:spPr>
          <a:xfrm>
            <a:off x="714375" y="6358607"/>
            <a:ext cx="107156" cy="135731"/>
          </a:xfrm>
          <a:prstGeom prst="rect">
            <a:avLst/>
          </a:prstGeom>
        </p:spPr>
      </p:pic>
      <p:sp>
        <p:nvSpPr>
          <p:cNvPr id="15" name="Shape 10"/>
          <p:cNvSpPr/>
          <p:nvPr/>
        </p:nvSpPr>
        <p:spPr>
          <a:xfrm>
            <a:off x="2514600" y="5783535"/>
            <a:ext cx="1771650" cy="828675"/>
          </a:xfrm>
          <a:prstGeom prst="roundRect">
            <a:avLst>
              <a:gd name="adj" fmla="val 6897"/>
            </a:avLst>
          </a:prstGeom>
          <a:solidFill>
            <a:srgbClr val="FFFFFF"/>
          </a:solidFill>
          <a:ln/>
        </p:spPr>
      </p:sp>
      <p:sp>
        <p:nvSpPr>
          <p:cNvPr id="16" name="Text 11"/>
          <p:cNvSpPr/>
          <p:nvPr/>
        </p:nvSpPr>
        <p:spPr>
          <a:xfrm>
            <a:off x="260032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Error Rate</a:t>
            </a:r>
            <a:endParaRPr lang="en-US" sz="1100" dirty="0"/>
          </a:p>
        </p:txBody>
      </p:sp>
      <p:sp>
        <p:nvSpPr>
          <p:cNvPr id="17" name="Text 12"/>
          <p:cNvSpPr/>
          <p:nvPr/>
        </p:nvSpPr>
        <p:spPr>
          <a:xfrm>
            <a:off x="260032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0.02%</a:t>
            </a:r>
            <a:endParaRPr lang="en-US" sz="1700" dirty="0"/>
          </a:p>
        </p:txBody>
      </p:sp>
      <p:sp>
        <p:nvSpPr>
          <p:cNvPr id="18" name="Text 13"/>
          <p:cNvSpPr/>
          <p:nvPr/>
        </p:nvSpPr>
        <p:spPr>
          <a:xfrm>
            <a:off x="273605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12% vs. Vorwoche</a:t>
            </a:r>
            <a:endParaRPr lang="en-US" sz="1100" dirty="0"/>
          </a:p>
        </p:txBody>
      </p:sp>
      <p:pic>
        <p:nvPicPr>
          <p:cNvPr id="19" name="Image 3" descr="preencoded.png">    </p:cNvPr>
          <p:cNvPicPr>
            <a:picLocks noChangeAspect="1"/>
          </p:cNvPicPr>
          <p:nvPr/>
        </p:nvPicPr>
        <p:blipFill>
          <a:blip r:embed="rId4"/>
          <a:stretch>
            <a:fillRect/>
          </a:stretch>
        </p:blipFill>
        <p:spPr>
          <a:xfrm>
            <a:off x="2600325" y="6358607"/>
            <a:ext cx="107156" cy="135731"/>
          </a:xfrm>
          <a:prstGeom prst="rect">
            <a:avLst/>
          </a:prstGeom>
        </p:spPr>
      </p:pic>
      <p:sp>
        <p:nvSpPr>
          <p:cNvPr id="20" name="Shape 14"/>
          <p:cNvSpPr/>
          <p:nvPr/>
        </p:nvSpPr>
        <p:spPr>
          <a:xfrm>
            <a:off x="628650" y="6726510"/>
            <a:ext cx="1771650" cy="828675"/>
          </a:xfrm>
          <a:prstGeom prst="roundRect">
            <a:avLst>
              <a:gd name="adj" fmla="val 6897"/>
            </a:avLst>
          </a:prstGeom>
          <a:solidFill>
            <a:srgbClr val="FFFFFF"/>
          </a:solidFill>
          <a:ln/>
        </p:spPr>
      </p:sp>
      <p:sp>
        <p:nvSpPr>
          <p:cNvPr id="21" name="Text 15"/>
          <p:cNvSpPr/>
          <p:nvPr/>
        </p:nvSpPr>
        <p:spPr>
          <a:xfrm>
            <a:off x="71437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CPU Usage</a:t>
            </a:r>
            <a:endParaRPr lang="en-US" sz="1100" dirty="0"/>
          </a:p>
        </p:txBody>
      </p:sp>
      <p:sp>
        <p:nvSpPr>
          <p:cNvPr id="22" name="Text 16"/>
          <p:cNvSpPr/>
          <p:nvPr/>
        </p:nvSpPr>
        <p:spPr>
          <a:xfrm>
            <a:off x="71437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38%</a:t>
            </a:r>
            <a:endParaRPr lang="en-US" sz="1700" dirty="0"/>
          </a:p>
        </p:txBody>
      </p:sp>
      <p:sp>
        <p:nvSpPr>
          <p:cNvPr id="23" name="Text 17"/>
          <p:cNvSpPr/>
          <p:nvPr/>
        </p:nvSpPr>
        <p:spPr>
          <a:xfrm>
            <a:off x="85010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5% vs. Vorwoche</a:t>
            </a:r>
            <a:endParaRPr lang="en-US" sz="1100" dirty="0"/>
          </a:p>
        </p:txBody>
      </p:sp>
      <p:pic>
        <p:nvPicPr>
          <p:cNvPr id="24" name="Image 4" descr="preencoded.png">    </p:cNvPr>
          <p:cNvPicPr>
            <a:picLocks noChangeAspect="1"/>
          </p:cNvPicPr>
          <p:nvPr/>
        </p:nvPicPr>
        <p:blipFill>
          <a:blip r:embed="rId5"/>
          <a:stretch>
            <a:fillRect/>
          </a:stretch>
        </p:blipFill>
        <p:spPr>
          <a:xfrm>
            <a:off x="714375" y="7301582"/>
            <a:ext cx="107156" cy="135731"/>
          </a:xfrm>
          <a:prstGeom prst="rect">
            <a:avLst/>
          </a:prstGeom>
        </p:spPr>
      </p:pic>
      <p:sp>
        <p:nvSpPr>
          <p:cNvPr id="25" name="Shape 18"/>
          <p:cNvSpPr/>
          <p:nvPr/>
        </p:nvSpPr>
        <p:spPr>
          <a:xfrm>
            <a:off x="2514600" y="6726510"/>
            <a:ext cx="1771650" cy="828675"/>
          </a:xfrm>
          <a:prstGeom prst="roundRect">
            <a:avLst>
              <a:gd name="adj" fmla="val 6897"/>
            </a:avLst>
          </a:prstGeom>
          <a:solidFill>
            <a:srgbClr val="FFFFFF"/>
          </a:solidFill>
          <a:ln/>
        </p:spPr>
      </p:sp>
      <p:sp>
        <p:nvSpPr>
          <p:cNvPr id="26" name="Text 19"/>
          <p:cNvSpPr/>
          <p:nvPr/>
        </p:nvSpPr>
        <p:spPr>
          <a:xfrm>
            <a:off x="260032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Req/s</a:t>
            </a:r>
            <a:endParaRPr lang="en-US" sz="1100" dirty="0"/>
          </a:p>
        </p:txBody>
      </p:sp>
      <p:sp>
        <p:nvSpPr>
          <p:cNvPr id="27" name="Text 20"/>
          <p:cNvSpPr/>
          <p:nvPr/>
        </p:nvSpPr>
        <p:spPr>
          <a:xfrm>
            <a:off x="260032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248</a:t>
            </a:r>
            <a:endParaRPr lang="en-US" sz="1700" dirty="0"/>
          </a:p>
        </p:txBody>
      </p:sp>
      <p:sp>
        <p:nvSpPr>
          <p:cNvPr id="28" name="Text 21"/>
          <p:cNvSpPr/>
          <p:nvPr/>
        </p:nvSpPr>
        <p:spPr>
          <a:xfrm>
            <a:off x="273605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15% vs. Vorwoche</a:t>
            </a:r>
            <a:endParaRPr lang="en-US" sz="1100" dirty="0"/>
          </a:p>
        </p:txBody>
      </p:sp>
      <p:pic>
        <p:nvPicPr>
          <p:cNvPr id="29" name="Image 5" descr="preencoded.png">    </p:cNvPr>
          <p:cNvPicPr>
            <a:picLocks noChangeAspect="1"/>
          </p:cNvPicPr>
          <p:nvPr/>
        </p:nvPicPr>
        <p:blipFill>
          <a:blip r:embed="rId6"/>
          <a:stretch>
            <a:fillRect/>
          </a:stretch>
        </p:blipFill>
        <p:spPr>
          <a:xfrm>
            <a:off x="2600325" y="7301582"/>
            <a:ext cx="107156" cy="135731"/>
          </a:xfrm>
          <a:prstGeom prst="rect">
            <a:avLst/>
          </a:prstGeom>
        </p:spPr>
      </p:pic>
      <p:sp>
        <p:nvSpPr>
          <p:cNvPr id="30" name="Shape 22"/>
          <p:cNvSpPr/>
          <p:nvPr/>
        </p:nvSpPr>
        <p:spPr>
          <a:xfrm>
            <a:off x="46863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31" name="Text 23"/>
          <p:cNvSpPr/>
          <p:nvPr/>
        </p:nvSpPr>
        <p:spPr>
          <a:xfrm>
            <a:off x="5107781" y="5440635"/>
            <a:ext cx="374832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Monitoring-Stack</a:t>
            </a:r>
            <a:endParaRPr lang="en-US" sz="1400" dirty="0"/>
          </a:p>
        </p:txBody>
      </p:sp>
      <p:pic>
        <p:nvPicPr>
          <p:cNvPr id="32" name="Image 6" descr="preencoded.png">    </p:cNvPr>
          <p:cNvPicPr>
            <a:picLocks noChangeAspect="1"/>
          </p:cNvPicPr>
          <p:nvPr/>
        </p:nvPicPr>
        <p:blipFill>
          <a:blip r:embed="rId7"/>
          <a:stretch>
            <a:fillRect/>
          </a:stretch>
        </p:blipFill>
        <p:spPr>
          <a:xfrm>
            <a:off x="4857750" y="5469210"/>
            <a:ext cx="192881" cy="171450"/>
          </a:xfrm>
          <a:prstGeom prst="rect">
            <a:avLst/>
          </a:prstGeom>
        </p:spPr>
      </p:pic>
      <p:sp>
        <p:nvSpPr>
          <p:cNvPr id="33" name="Shape 24"/>
          <p:cNvSpPr/>
          <p:nvPr/>
        </p:nvSpPr>
        <p:spPr>
          <a:xfrm>
            <a:off x="4857750" y="5812110"/>
            <a:ext cx="200025" cy="200025"/>
          </a:xfrm>
          <a:prstGeom prst="roundRect">
            <a:avLst>
              <a:gd name="adj" fmla="val 21429"/>
            </a:avLst>
          </a:prstGeom>
          <a:solidFill>
            <a:srgbClr val="00C2FF"/>
          </a:solidFill>
          <a:ln/>
        </p:spPr>
      </p:sp>
      <p:pic>
        <p:nvPicPr>
          <p:cNvPr id="34" name="Image 7" descr="preencoded.png">    </p:cNvPr>
          <p:cNvPicPr>
            <a:picLocks noChangeAspect="1"/>
          </p:cNvPicPr>
          <p:nvPr/>
        </p:nvPicPr>
        <p:blipFill>
          <a:blip r:embed="rId8"/>
          <a:stretch>
            <a:fillRect/>
          </a:stretch>
        </p:blipFill>
        <p:spPr>
          <a:xfrm>
            <a:off x="4886325" y="5844257"/>
            <a:ext cx="142875" cy="135731"/>
          </a:xfrm>
          <a:prstGeom prst="rect">
            <a:avLst/>
          </a:prstGeom>
        </p:spPr>
      </p:pic>
      <p:sp>
        <p:nvSpPr>
          <p:cNvPr id="35" name="Text 25"/>
          <p:cNvSpPr/>
          <p:nvPr/>
        </p:nvSpPr>
        <p:spPr>
          <a:xfrm>
            <a:off x="5143500" y="5797823"/>
            <a:ext cx="1769538"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Prometheus &amp; Grafana</a:t>
            </a:r>
            <a:endParaRPr lang="en-US" sz="1100" dirty="0"/>
          </a:p>
        </p:txBody>
      </p:sp>
      <p:sp>
        <p:nvSpPr>
          <p:cNvPr id="36" name="Text 26"/>
          <p:cNvSpPr/>
          <p:nvPr/>
        </p:nvSpPr>
        <p:spPr>
          <a:xfrm>
            <a:off x="5143500" y="5997848"/>
            <a:ext cx="2919171"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Metriken-Sammlung und Visualisierung</a:t>
            </a:r>
            <a:endParaRPr lang="en-US" sz="1100" dirty="0"/>
          </a:p>
        </p:txBody>
      </p:sp>
      <p:sp>
        <p:nvSpPr>
          <p:cNvPr id="37" name="Shape 27"/>
          <p:cNvSpPr/>
          <p:nvPr/>
        </p:nvSpPr>
        <p:spPr>
          <a:xfrm>
            <a:off x="4857750" y="6297885"/>
            <a:ext cx="200025" cy="200025"/>
          </a:xfrm>
          <a:prstGeom prst="roundRect">
            <a:avLst>
              <a:gd name="adj" fmla="val 21429"/>
            </a:avLst>
          </a:prstGeom>
          <a:solidFill>
            <a:srgbClr val="00C2FF"/>
          </a:solidFill>
          <a:ln/>
        </p:spPr>
      </p:sp>
      <p:pic>
        <p:nvPicPr>
          <p:cNvPr id="38" name="Image 8" descr="preencoded.png">    </p:cNvPr>
          <p:cNvPicPr>
            <a:picLocks noChangeAspect="1"/>
          </p:cNvPicPr>
          <p:nvPr/>
        </p:nvPicPr>
        <p:blipFill>
          <a:blip r:embed="rId9"/>
          <a:stretch>
            <a:fillRect/>
          </a:stretch>
        </p:blipFill>
        <p:spPr>
          <a:xfrm>
            <a:off x="4886325" y="6322888"/>
            <a:ext cx="142875" cy="150019"/>
          </a:xfrm>
          <a:prstGeom prst="rect">
            <a:avLst/>
          </a:prstGeom>
        </p:spPr>
      </p:pic>
      <p:sp>
        <p:nvSpPr>
          <p:cNvPr id="39" name="Text 28"/>
          <p:cNvSpPr/>
          <p:nvPr/>
        </p:nvSpPr>
        <p:spPr>
          <a:xfrm>
            <a:off x="5143500" y="6283598"/>
            <a:ext cx="91396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ELK Stack</a:t>
            </a:r>
            <a:endParaRPr lang="en-US" sz="1100" dirty="0"/>
          </a:p>
        </p:txBody>
      </p:sp>
      <p:sp>
        <p:nvSpPr>
          <p:cNvPr id="40" name="Text 29"/>
          <p:cNvSpPr/>
          <p:nvPr/>
        </p:nvSpPr>
        <p:spPr>
          <a:xfrm>
            <a:off x="5143500" y="6483623"/>
            <a:ext cx="2297506"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Log-Aggregation und -Analyse</a:t>
            </a:r>
            <a:endParaRPr lang="en-US" sz="1100" dirty="0"/>
          </a:p>
        </p:txBody>
      </p:sp>
      <p:sp>
        <p:nvSpPr>
          <p:cNvPr id="41" name="Shape 30"/>
          <p:cNvSpPr/>
          <p:nvPr/>
        </p:nvSpPr>
        <p:spPr>
          <a:xfrm>
            <a:off x="4857750" y="6783660"/>
            <a:ext cx="200025" cy="200025"/>
          </a:xfrm>
          <a:prstGeom prst="roundRect">
            <a:avLst>
              <a:gd name="adj" fmla="val 21429"/>
            </a:avLst>
          </a:prstGeom>
          <a:solidFill>
            <a:srgbClr val="00C2FF"/>
          </a:solidFill>
          <a:ln/>
        </p:spPr>
      </p:sp>
      <p:pic>
        <p:nvPicPr>
          <p:cNvPr id="42" name="Image 9" descr="preencoded.png">    </p:cNvPr>
          <p:cNvPicPr>
            <a:picLocks noChangeAspect="1"/>
          </p:cNvPicPr>
          <p:nvPr/>
        </p:nvPicPr>
        <p:blipFill>
          <a:blip r:embed="rId10"/>
          <a:stretch>
            <a:fillRect/>
          </a:stretch>
        </p:blipFill>
        <p:spPr>
          <a:xfrm>
            <a:off x="4886325" y="6808663"/>
            <a:ext cx="142875" cy="150019"/>
          </a:xfrm>
          <a:prstGeom prst="rect">
            <a:avLst/>
          </a:prstGeom>
        </p:spPr>
      </p:pic>
      <p:sp>
        <p:nvSpPr>
          <p:cNvPr id="43" name="Text 31"/>
          <p:cNvSpPr/>
          <p:nvPr/>
        </p:nvSpPr>
        <p:spPr>
          <a:xfrm>
            <a:off x="5143500" y="6769373"/>
            <a:ext cx="699427"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Jaeger</a:t>
            </a:r>
            <a:endParaRPr lang="en-US" sz="1100" dirty="0"/>
          </a:p>
        </p:txBody>
      </p:sp>
      <p:sp>
        <p:nvSpPr>
          <p:cNvPr id="44" name="Text 32"/>
          <p:cNvSpPr/>
          <p:nvPr/>
        </p:nvSpPr>
        <p:spPr>
          <a:xfrm>
            <a:off x="5143500" y="6969398"/>
            <a:ext cx="2399974"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Distributed Tracing für Requests</a:t>
            </a:r>
            <a:endParaRPr lang="en-US" sz="1100" dirty="0"/>
          </a:p>
        </p:txBody>
      </p:sp>
      <p:sp>
        <p:nvSpPr>
          <p:cNvPr id="45" name="Shape 33"/>
          <p:cNvSpPr/>
          <p:nvPr/>
        </p:nvSpPr>
        <p:spPr>
          <a:xfrm>
            <a:off x="4857750" y="7269435"/>
            <a:ext cx="200025" cy="200025"/>
          </a:xfrm>
          <a:prstGeom prst="roundRect">
            <a:avLst>
              <a:gd name="adj" fmla="val 21429"/>
            </a:avLst>
          </a:prstGeom>
          <a:solidFill>
            <a:srgbClr val="00C2FF"/>
          </a:solidFill>
          <a:ln/>
        </p:spPr>
      </p:sp>
      <p:pic>
        <p:nvPicPr>
          <p:cNvPr id="46" name="Image 10" descr="preencoded.png">    </p:cNvPr>
          <p:cNvPicPr>
            <a:picLocks noChangeAspect="1"/>
          </p:cNvPicPr>
          <p:nvPr/>
        </p:nvPicPr>
        <p:blipFill>
          <a:blip r:embed="rId11"/>
          <a:stretch>
            <a:fillRect/>
          </a:stretch>
        </p:blipFill>
        <p:spPr>
          <a:xfrm>
            <a:off x="4895255" y="7294438"/>
            <a:ext cx="125016" cy="150019"/>
          </a:xfrm>
          <a:prstGeom prst="rect">
            <a:avLst/>
          </a:prstGeom>
        </p:spPr>
      </p:pic>
      <p:sp>
        <p:nvSpPr>
          <p:cNvPr id="47" name="Text 34"/>
          <p:cNvSpPr/>
          <p:nvPr/>
        </p:nvSpPr>
        <p:spPr>
          <a:xfrm>
            <a:off x="5143500" y="7255148"/>
            <a:ext cx="1165780"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Alertmanager</a:t>
            </a:r>
            <a:endParaRPr lang="en-US" sz="1100" dirty="0"/>
          </a:p>
        </p:txBody>
      </p:sp>
      <p:sp>
        <p:nvSpPr>
          <p:cNvPr id="48" name="Text 35"/>
          <p:cNvSpPr/>
          <p:nvPr/>
        </p:nvSpPr>
        <p:spPr>
          <a:xfrm>
            <a:off x="5143500" y="7455173"/>
            <a:ext cx="2340480"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Alert-Routing und -Aggregation</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61650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1650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Herausforderungen &amp; Lösungen</a:t>
            </a:r>
            <a:endParaRPr lang="en-US" sz="2700" dirty="0"/>
          </a:p>
        </p:txBody>
      </p:sp>
      <p:sp>
        <p:nvSpPr>
          <p:cNvPr id="5" name="Shape 2"/>
          <p:cNvSpPr/>
          <p:nvPr/>
        </p:nvSpPr>
        <p:spPr>
          <a:xfrm>
            <a:off x="457200" y="1028700"/>
            <a:ext cx="8229600" cy="4679156"/>
          </a:xfrm>
          <a:prstGeom prst="roundRect">
            <a:avLst>
              <a:gd name="adj" fmla="val 1832"/>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685800" y="1257300"/>
            <a:ext cx="7772400" cy="457200"/>
          </a:xfrm>
          <a:prstGeom prst="round2SameRect">
            <a:avLst/>
          </a:prstGeom>
          <a:solidFill>
            <a:srgbClr val="0047AB"/>
          </a:solidFill>
          <a:ln/>
        </p:spPr>
      </p:sp>
      <p:sp>
        <p:nvSpPr>
          <p:cNvPr id="7" name="Text 4"/>
          <p:cNvSpPr/>
          <p:nvPr/>
        </p:nvSpPr>
        <p:spPr>
          <a:xfrm>
            <a:off x="6858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Herausforderung</a:t>
            </a:r>
            <a:endParaRPr lang="en-US" sz="1400" dirty="0"/>
          </a:p>
        </p:txBody>
      </p:sp>
      <p:sp>
        <p:nvSpPr>
          <p:cNvPr id="8" name="Text 5"/>
          <p:cNvSpPr/>
          <p:nvPr/>
        </p:nvSpPr>
        <p:spPr>
          <a:xfrm>
            <a:off x="45720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Lösung</a:t>
            </a:r>
            <a:endParaRPr lang="en-US" sz="1400" dirty="0"/>
          </a:p>
        </p:txBody>
      </p:sp>
      <p:sp>
        <p:nvSpPr>
          <p:cNvPr id="9" name="Shape 6"/>
          <p:cNvSpPr/>
          <p:nvPr/>
        </p:nvSpPr>
        <p:spPr>
          <a:xfrm>
            <a:off x="685800" y="2603897"/>
            <a:ext cx="7772400" cy="0"/>
          </a:xfrm>
          <a:prstGeom prst="line">
            <a:avLst/>
          </a:prstGeom>
          <a:noFill/>
          <a:ln w="12700">
            <a:solidFill>
              <a:srgbClr val="E5E7EB"/>
            </a:solidFill>
            <a:prstDash val="solid"/>
          </a:ln>
        </p:spPr>
      </p:sp>
      <p:sp>
        <p:nvSpPr>
          <p:cNvPr id="10" name="Shape 7"/>
          <p:cNvSpPr/>
          <p:nvPr/>
        </p:nvSpPr>
        <p:spPr>
          <a:xfrm>
            <a:off x="685800" y="1714500"/>
            <a:ext cx="3886200" cy="889397"/>
          </a:xfrm>
          <a:prstGeom prst="roundRect">
            <a:avLst>
              <a:gd name="adj" fmla="val 0"/>
            </a:avLst>
          </a:prstGeom>
          <a:solidFill>
            <a:srgbClr val="F2F2F2"/>
          </a:solidFill>
          <a:ln/>
        </p:spPr>
      </p:sp>
      <p:pic>
        <p:nvPicPr>
          <p:cNvPr id="11" name="Image 1" descr="preencoded.png">    </p:cNvPr>
          <p:cNvPicPr>
            <a:picLocks noChangeAspect="1"/>
          </p:cNvPicPr>
          <p:nvPr/>
        </p:nvPicPr>
        <p:blipFill>
          <a:blip r:embed="rId2"/>
          <a:stretch>
            <a:fillRect/>
          </a:stretch>
        </p:blipFill>
        <p:spPr>
          <a:xfrm>
            <a:off x="857250" y="1921669"/>
            <a:ext cx="171450" cy="157163"/>
          </a:xfrm>
          <a:prstGeom prst="rect">
            <a:avLst/>
          </a:prstGeom>
        </p:spPr>
      </p:pic>
      <p:sp>
        <p:nvSpPr>
          <p:cNvPr id="12" name="Text 8"/>
          <p:cNvSpPr/>
          <p:nvPr/>
        </p:nvSpPr>
        <p:spPr>
          <a:xfrm>
            <a:off x="1114425" y="1871663"/>
            <a:ext cx="238445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Lastspitzen bei Gehaltseingang</a:t>
            </a:r>
            <a:endParaRPr lang="en-US" sz="1100" dirty="0"/>
          </a:p>
        </p:txBody>
      </p:sp>
      <p:sp>
        <p:nvSpPr>
          <p:cNvPr id="13" name="Text 9"/>
          <p:cNvSpPr/>
          <p:nvPr/>
        </p:nvSpPr>
        <p:spPr>
          <a:xfrm>
            <a:off x="1114425" y="2071688"/>
            <a:ext cx="2707816"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Hoher Traffic an Monatsende führte zu Leistungseinbrüchen</a:t>
            </a:r>
            <a:endParaRPr lang="en-US" sz="1100" dirty="0"/>
          </a:p>
        </p:txBody>
      </p:sp>
      <p:pic>
        <p:nvPicPr>
          <p:cNvPr id="14" name="Image 2" descr="preencoded.png">    </p:cNvPr>
          <p:cNvPicPr>
            <a:picLocks noChangeAspect="1"/>
          </p:cNvPicPr>
          <p:nvPr/>
        </p:nvPicPr>
        <p:blipFill>
          <a:blip r:embed="rId3"/>
          <a:stretch>
            <a:fillRect/>
          </a:stretch>
        </p:blipFill>
        <p:spPr>
          <a:xfrm>
            <a:off x="4743450" y="1914525"/>
            <a:ext cx="171450" cy="171450"/>
          </a:xfrm>
          <a:prstGeom prst="rect">
            <a:avLst/>
          </a:prstGeom>
        </p:spPr>
      </p:pic>
      <p:sp>
        <p:nvSpPr>
          <p:cNvPr id="15" name="Text 10"/>
          <p:cNvSpPr/>
          <p:nvPr/>
        </p:nvSpPr>
        <p:spPr>
          <a:xfrm>
            <a:off x="5000625" y="1871663"/>
            <a:ext cx="2323514"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Autoscaling-Regeln &amp; Caching</a:t>
            </a:r>
            <a:endParaRPr lang="en-US" sz="1100" dirty="0"/>
          </a:p>
        </p:txBody>
      </p:sp>
      <p:sp>
        <p:nvSpPr>
          <p:cNvPr id="16" name="Text 11"/>
          <p:cNvSpPr/>
          <p:nvPr/>
        </p:nvSpPr>
        <p:spPr>
          <a:xfrm>
            <a:off x="5000625" y="2071688"/>
            <a:ext cx="3134097"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Predictive Scaling basierend auf historischen Mustern &amp; Redis-Cache für häufige Abfragen</a:t>
            </a:r>
            <a:endParaRPr lang="en-US" sz="1100" dirty="0"/>
          </a:p>
        </p:txBody>
      </p:sp>
      <p:sp>
        <p:nvSpPr>
          <p:cNvPr id="17" name="Shape 12"/>
          <p:cNvSpPr/>
          <p:nvPr/>
        </p:nvSpPr>
        <p:spPr>
          <a:xfrm>
            <a:off x="685800" y="3696891"/>
            <a:ext cx="7772400" cy="0"/>
          </a:xfrm>
          <a:prstGeom prst="line">
            <a:avLst/>
          </a:prstGeom>
          <a:noFill/>
          <a:ln w="12700">
            <a:solidFill>
              <a:srgbClr val="E5E7EB"/>
            </a:solidFill>
            <a:prstDash val="solid"/>
          </a:ln>
        </p:spPr>
      </p:sp>
      <p:sp>
        <p:nvSpPr>
          <p:cNvPr id="18" name="Shape 13"/>
          <p:cNvSpPr/>
          <p:nvPr/>
        </p:nvSpPr>
        <p:spPr>
          <a:xfrm>
            <a:off x="685800" y="2603897"/>
            <a:ext cx="3886200" cy="1092994"/>
          </a:xfrm>
          <a:prstGeom prst="roundRect">
            <a:avLst>
              <a:gd name="adj" fmla="val 0"/>
            </a:avLst>
          </a:prstGeom>
          <a:solidFill>
            <a:srgbClr val="F2F2F2"/>
          </a:solidFill>
          <a:ln/>
        </p:spPr>
      </p:sp>
      <p:pic>
        <p:nvPicPr>
          <p:cNvPr id="19" name="Image 3" descr="preencoded.png">    </p:cNvPr>
          <p:cNvPicPr>
            <a:picLocks noChangeAspect="1"/>
          </p:cNvPicPr>
          <p:nvPr/>
        </p:nvPicPr>
        <p:blipFill>
          <a:blip r:embed="rId4"/>
          <a:stretch>
            <a:fillRect/>
          </a:stretch>
        </p:blipFill>
        <p:spPr>
          <a:xfrm>
            <a:off x="857250" y="2914650"/>
            <a:ext cx="171450" cy="157163"/>
          </a:xfrm>
          <a:prstGeom prst="rect">
            <a:avLst/>
          </a:prstGeom>
        </p:spPr>
      </p:pic>
      <p:sp>
        <p:nvSpPr>
          <p:cNvPr id="20" name="Text 14"/>
          <p:cNvSpPr/>
          <p:nvPr/>
        </p:nvSpPr>
        <p:spPr>
          <a:xfrm>
            <a:off x="1114425" y="2864644"/>
            <a:ext cx="300069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Konsistenz bei verteilten Transaktionen</a:t>
            </a:r>
            <a:endParaRPr lang="en-US" sz="1100" dirty="0"/>
          </a:p>
        </p:txBody>
      </p:sp>
      <p:sp>
        <p:nvSpPr>
          <p:cNvPr id="21" name="Text 15"/>
          <p:cNvSpPr/>
          <p:nvPr/>
        </p:nvSpPr>
        <p:spPr>
          <a:xfrm>
            <a:off x="1114425" y="3064669"/>
            <a:ext cx="320810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Sicherstellung der Datenintegrität bei Service-Fehlern</a:t>
            </a:r>
            <a:endParaRPr lang="en-US" sz="1100" dirty="0"/>
          </a:p>
        </p:txBody>
      </p:sp>
      <p:pic>
        <p:nvPicPr>
          <p:cNvPr id="22" name="Image 4" descr="preencoded.png">    </p:cNvPr>
          <p:cNvPicPr>
            <a:picLocks noChangeAspect="1"/>
          </p:cNvPicPr>
          <p:nvPr/>
        </p:nvPicPr>
        <p:blipFill>
          <a:blip r:embed="rId5"/>
          <a:stretch>
            <a:fillRect/>
          </a:stretch>
        </p:blipFill>
        <p:spPr>
          <a:xfrm>
            <a:off x="4743450" y="2807494"/>
            <a:ext cx="171450" cy="171450"/>
          </a:xfrm>
          <a:prstGeom prst="rect">
            <a:avLst/>
          </a:prstGeom>
        </p:spPr>
      </p:pic>
      <p:sp>
        <p:nvSpPr>
          <p:cNvPr id="23" name="Text 16"/>
          <p:cNvSpPr/>
          <p:nvPr/>
        </p:nvSpPr>
        <p:spPr>
          <a:xfrm>
            <a:off x="5000625" y="2764631"/>
            <a:ext cx="231447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Saga Pattern &amp; Event Sourcing</a:t>
            </a:r>
            <a:endParaRPr lang="en-US" sz="1100" dirty="0"/>
          </a:p>
        </p:txBody>
      </p:sp>
      <p:sp>
        <p:nvSpPr>
          <p:cNvPr id="24" name="Text 17"/>
          <p:cNvSpPr/>
          <p:nvPr/>
        </p:nvSpPr>
        <p:spPr>
          <a:xfrm>
            <a:off x="5000625" y="2964656"/>
            <a:ext cx="3353098" cy="57150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Implementierung von Kompensationstransaktionen und eventbasierter Architektur</a:t>
            </a:r>
            <a:endParaRPr lang="en-US" sz="1100" dirty="0"/>
          </a:p>
        </p:txBody>
      </p:sp>
      <p:sp>
        <p:nvSpPr>
          <p:cNvPr id="25" name="Shape 18"/>
          <p:cNvSpPr/>
          <p:nvPr/>
        </p:nvSpPr>
        <p:spPr>
          <a:xfrm>
            <a:off x="685800" y="4589859"/>
            <a:ext cx="7772400" cy="0"/>
          </a:xfrm>
          <a:prstGeom prst="line">
            <a:avLst/>
          </a:prstGeom>
          <a:noFill/>
          <a:ln w="12700">
            <a:solidFill>
              <a:srgbClr val="E5E7EB"/>
            </a:solidFill>
            <a:prstDash val="solid"/>
          </a:ln>
        </p:spPr>
      </p:sp>
      <p:sp>
        <p:nvSpPr>
          <p:cNvPr id="26" name="Shape 19"/>
          <p:cNvSpPr/>
          <p:nvPr/>
        </p:nvSpPr>
        <p:spPr>
          <a:xfrm>
            <a:off x="685800" y="3696891"/>
            <a:ext cx="3886200" cy="892969"/>
          </a:xfrm>
          <a:prstGeom prst="roundRect">
            <a:avLst>
              <a:gd name="adj" fmla="val 0"/>
            </a:avLst>
          </a:prstGeom>
          <a:solidFill>
            <a:srgbClr val="F2F2F2"/>
          </a:solidFill>
          <a:ln/>
        </p:spPr>
      </p:sp>
      <p:pic>
        <p:nvPicPr>
          <p:cNvPr id="27" name="Image 5" descr="preencoded.png">    </p:cNvPr>
          <p:cNvPicPr>
            <a:picLocks noChangeAspect="1"/>
          </p:cNvPicPr>
          <p:nvPr/>
        </p:nvPicPr>
        <p:blipFill>
          <a:blip r:embed="rId6"/>
          <a:stretch>
            <a:fillRect/>
          </a:stretch>
        </p:blipFill>
        <p:spPr>
          <a:xfrm>
            <a:off x="857250" y="4007644"/>
            <a:ext cx="171450" cy="157163"/>
          </a:xfrm>
          <a:prstGeom prst="rect">
            <a:avLst/>
          </a:prstGeom>
        </p:spPr>
      </p:pic>
      <p:sp>
        <p:nvSpPr>
          <p:cNvPr id="28" name="Text 20"/>
          <p:cNvSpPr/>
          <p:nvPr/>
        </p:nvSpPr>
        <p:spPr>
          <a:xfrm>
            <a:off x="1114425" y="3957638"/>
            <a:ext cx="192815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Sicherheitsbedrohungen</a:t>
            </a:r>
            <a:endParaRPr lang="en-US" sz="1100" dirty="0"/>
          </a:p>
        </p:txBody>
      </p:sp>
      <p:sp>
        <p:nvSpPr>
          <p:cNvPr id="29" name="Text 21"/>
          <p:cNvSpPr/>
          <p:nvPr/>
        </p:nvSpPr>
        <p:spPr>
          <a:xfrm>
            <a:off x="1114425" y="4157663"/>
            <a:ext cx="3289608" cy="17145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Zunehmende Angriffe auf Finanzplattformen</a:t>
            </a:r>
            <a:endParaRPr lang="en-US" sz="1100" dirty="0"/>
          </a:p>
        </p:txBody>
      </p:sp>
      <p:pic>
        <p:nvPicPr>
          <p:cNvPr id="30" name="Image 6" descr="preencoded.png">    </p:cNvPr>
          <p:cNvPicPr>
            <a:picLocks noChangeAspect="1"/>
          </p:cNvPicPr>
          <p:nvPr/>
        </p:nvPicPr>
        <p:blipFill>
          <a:blip r:embed="rId7"/>
          <a:stretch>
            <a:fillRect/>
          </a:stretch>
        </p:blipFill>
        <p:spPr>
          <a:xfrm>
            <a:off x="4743450" y="3900488"/>
            <a:ext cx="171450" cy="171450"/>
          </a:xfrm>
          <a:prstGeom prst="rect">
            <a:avLst/>
          </a:prstGeom>
        </p:spPr>
      </p:pic>
      <p:sp>
        <p:nvSpPr>
          <p:cNvPr id="31" name="Text 22"/>
          <p:cNvSpPr/>
          <p:nvPr/>
        </p:nvSpPr>
        <p:spPr>
          <a:xfrm>
            <a:off x="5000625" y="3857625"/>
            <a:ext cx="1787063"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Zero-Trust-Architektur</a:t>
            </a:r>
            <a:endParaRPr lang="en-US" sz="1100" dirty="0"/>
          </a:p>
        </p:txBody>
      </p:sp>
      <p:sp>
        <p:nvSpPr>
          <p:cNvPr id="32" name="Text 23"/>
          <p:cNvSpPr/>
          <p:nvPr/>
        </p:nvSpPr>
        <p:spPr>
          <a:xfrm>
            <a:off x="5000625" y="4057650"/>
            <a:ext cx="2369493"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Service Mesh mit mTLS, WAF und kontinuierliche Sicherheits-Scans</a:t>
            </a:r>
            <a:endParaRPr lang="en-US" sz="1100" dirty="0"/>
          </a:p>
        </p:txBody>
      </p:sp>
      <p:sp>
        <p:nvSpPr>
          <p:cNvPr id="33" name="Shape 24"/>
          <p:cNvSpPr/>
          <p:nvPr/>
        </p:nvSpPr>
        <p:spPr>
          <a:xfrm rot="10800000">
            <a:off x="685800" y="4589859"/>
            <a:ext cx="3886200" cy="889397"/>
          </a:xfrm>
          <a:prstGeom prst="round1Rect">
            <a:avLst/>
          </a:prstGeom>
          <a:solidFill>
            <a:srgbClr val="F2F2F2"/>
          </a:solidFill>
          <a:ln/>
        </p:spPr>
      </p:sp>
      <p:pic>
        <p:nvPicPr>
          <p:cNvPr id="34" name="Image 7" descr="preencoded.png">    </p:cNvPr>
          <p:cNvPicPr>
            <a:picLocks noChangeAspect="1"/>
          </p:cNvPicPr>
          <p:nvPr/>
        </p:nvPicPr>
        <p:blipFill>
          <a:blip r:embed="rId8"/>
          <a:stretch>
            <a:fillRect/>
          </a:stretch>
        </p:blipFill>
        <p:spPr>
          <a:xfrm>
            <a:off x="857250" y="4800600"/>
            <a:ext cx="171450" cy="157163"/>
          </a:xfrm>
          <a:prstGeom prst="rect">
            <a:avLst/>
          </a:prstGeom>
        </p:spPr>
      </p:pic>
      <p:sp>
        <p:nvSpPr>
          <p:cNvPr id="35" name="Text 25"/>
          <p:cNvSpPr/>
          <p:nvPr/>
        </p:nvSpPr>
        <p:spPr>
          <a:xfrm>
            <a:off x="1114425" y="4750594"/>
            <a:ext cx="232496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Komplexität der Microservices</a:t>
            </a:r>
            <a:endParaRPr lang="en-US" sz="1100" dirty="0"/>
          </a:p>
        </p:txBody>
      </p:sp>
      <p:sp>
        <p:nvSpPr>
          <p:cNvPr id="36" name="Text 26"/>
          <p:cNvSpPr/>
          <p:nvPr/>
        </p:nvSpPr>
        <p:spPr>
          <a:xfrm>
            <a:off x="1114425" y="4950619"/>
            <a:ext cx="334171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Wachsende Anzahl von Services erschwerte die Verwaltung</a:t>
            </a:r>
            <a:endParaRPr lang="en-US" sz="1100" dirty="0"/>
          </a:p>
        </p:txBody>
      </p:sp>
      <p:pic>
        <p:nvPicPr>
          <p:cNvPr id="37" name="Image 8" descr="preencoded.png">    </p:cNvPr>
          <p:cNvPicPr>
            <a:picLocks noChangeAspect="1"/>
          </p:cNvPicPr>
          <p:nvPr/>
        </p:nvPicPr>
        <p:blipFill>
          <a:blip r:embed="rId9"/>
          <a:stretch>
            <a:fillRect/>
          </a:stretch>
        </p:blipFill>
        <p:spPr>
          <a:xfrm>
            <a:off x="4743450" y="4793456"/>
            <a:ext cx="171450" cy="171450"/>
          </a:xfrm>
          <a:prstGeom prst="rect">
            <a:avLst/>
          </a:prstGeom>
        </p:spPr>
      </p:pic>
      <p:sp>
        <p:nvSpPr>
          <p:cNvPr id="38" name="Text 27"/>
          <p:cNvSpPr/>
          <p:nvPr/>
        </p:nvSpPr>
        <p:spPr>
          <a:xfrm>
            <a:off x="5000625" y="4750594"/>
            <a:ext cx="220519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Service Mesh &amp; API Gateway</a:t>
            </a:r>
            <a:endParaRPr lang="en-US" sz="1100" dirty="0"/>
          </a:p>
        </p:txBody>
      </p:sp>
      <p:sp>
        <p:nvSpPr>
          <p:cNvPr id="39" name="Text 28"/>
          <p:cNvSpPr/>
          <p:nvPr/>
        </p:nvSpPr>
        <p:spPr>
          <a:xfrm>
            <a:off x="5000625" y="4950619"/>
            <a:ext cx="277434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Istio für Service-Discovery, Routing und Resilience-Funktionen</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144000" cy="6315075"/>
          </a:xfrm>
          <a:prstGeom prst="roundRect">
            <a:avLst>
              <a:gd name="adj" fmla="val 0"/>
            </a:avLst>
          </a:prstGeom>
          <a:solidFill>
            <a:srgbClr val="FFFFFF"/>
          </a:solidFill>
          <a:ln/>
        </p:spPr>
      </p:sp>
      <p:sp>
        <p:nvSpPr>
          <p:cNvPr id="3" name="Shape 1"/>
          <p:cNvSpPr/>
          <p:nvPr/>
        </p:nvSpPr>
        <p:spPr>
          <a:xfrm>
            <a:off x="0" y="0"/>
            <a:ext cx="9144000" cy="63150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Demonstrierte Fähigkeiten</a:t>
            </a:r>
            <a:endParaRPr lang="en-US" sz="2700" dirty="0"/>
          </a:p>
        </p:txBody>
      </p:sp>
      <p:sp>
        <p:nvSpPr>
          <p:cNvPr id="5" name="Shape 3"/>
          <p:cNvSpPr/>
          <p:nvPr/>
        </p:nvSpPr>
        <p:spPr>
          <a:xfrm>
            <a:off x="457200" y="1143000"/>
            <a:ext cx="3943350" cy="4714875"/>
          </a:xfrm>
          <a:prstGeom prst="roundRect">
            <a:avLst>
              <a:gd name="adj" fmla="val 2174"/>
            </a:avLst>
          </a:prstGeom>
          <a:solidFill>
            <a:srgbClr val="FFFFFF"/>
          </a:solidFill>
          <a:ln/>
          <a:effectLst>
            <a:outerShdw sx="100000" sy="100000" kx="0" ky="0" algn="bl" rotWithShape="0" blurRad="190500" dist="127000" dir="5400000">
              <a:srgbClr val="000000">
                <a:alpha val="10000"/>
              </a:srgbClr>
            </a:outerShdw>
          </a:effectLst>
        </p:spPr>
      </p:sp>
      <p:sp>
        <p:nvSpPr>
          <p:cNvPr id="6" name="Text 4"/>
          <p:cNvSpPr/>
          <p:nvPr/>
        </p:nvSpPr>
        <p:spPr>
          <a:xfrm>
            <a:off x="448628" y="1314450"/>
            <a:ext cx="3960495" cy="257175"/>
          </a:xfrm>
          <a:prstGeom prst="rect">
            <a:avLst/>
          </a:prstGeom>
          <a:noFill/>
          <a:ln/>
        </p:spPr>
        <p:txBody>
          <a:bodyPr wrap="square" lIns="0" tIns="0" rIns="0" bIns="0" rtlCol="0" anchor="t"/>
          <a:lstStyle/>
          <a:p>
            <a:pPr algn="ctr" indent="0" marL="0">
              <a:lnSpc>
                <a:spcPts val="2000"/>
              </a:lnSpc>
              <a:buNone/>
            </a:pPr>
            <a:r>
              <a:rPr lang="en-US" sz="1700" dirty="0">
                <a:solidFill>
                  <a:srgbClr val="0047AB"/>
                </a:solidFill>
                <a:latin typeface="Inter" pitchFamily="34" charset="0"/>
                <a:ea typeface="Inter" pitchFamily="34" charset="-122"/>
                <a:cs typeface="Inter" pitchFamily="34" charset="-120"/>
              </a:rPr>
              <a:t>Technische Fähigkeiten</a:t>
            </a:r>
            <a:endParaRPr lang="en-US" sz="1700" dirty="0"/>
          </a:p>
        </p:txBody>
      </p:sp>
      <p:pic>
        <p:nvPicPr>
          <p:cNvPr id="7" name="Image 0" descr="preencoded.png">    </p:cNvPr>
          <p:cNvPicPr>
            <a:picLocks noChangeAspect="1"/>
          </p:cNvPicPr>
          <p:nvPr/>
        </p:nvPicPr>
        <p:blipFill>
          <a:blip r:embed="rId1"/>
          <a:stretch>
            <a:fillRect/>
          </a:stretch>
        </p:blipFill>
        <p:spPr>
          <a:xfrm>
            <a:off x="628650" y="1743075"/>
            <a:ext cx="3600450" cy="2500313"/>
          </a:xfrm>
          <a:prstGeom prst="rect">
            <a:avLst/>
          </a:prstGeom>
        </p:spPr>
      </p:pic>
      <p:sp>
        <p:nvSpPr>
          <p:cNvPr id="8" name="Shape 5"/>
          <p:cNvSpPr/>
          <p:nvPr/>
        </p:nvSpPr>
        <p:spPr>
          <a:xfrm>
            <a:off x="4743450" y="1143000"/>
            <a:ext cx="3943350" cy="1000125"/>
          </a:xfrm>
          <a:prstGeom prst="roundRect">
            <a:avLst>
              <a:gd name="adj" fmla="val 8571"/>
            </a:avLst>
          </a:prstGeom>
          <a:solidFill>
            <a:srgbClr val="F2F2F2"/>
          </a:solidFill>
          <a:ln/>
          <a:effectLst>
            <a:outerShdw sx="100000" sy="100000" kx="0" ky="0" algn="bl" rotWithShape="0" blurRad="76200" dist="50800" dir="5400000">
              <a:srgbClr val="000000">
                <a:alpha val="10000"/>
              </a:srgbClr>
            </a:outerShdw>
          </a:effectLst>
        </p:spPr>
      </p:sp>
      <p:sp>
        <p:nvSpPr>
          <p:cNvPr id="9" name="Text 6"/>
          <p:cNvSpPr/>
          <p:nvPr/>
        </p:nvSpPr>
        <p:spPr>
          <a:xfrm>
            <a:off x="5114925" y="128587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Backend-Entwicklung</a:t>
            </a:r>
            <a:endParaRPr lang="en-US" sz="1400" dirty="0"/>
          </a:p>
        </p:txBody>
      </p:sp>
      <p:pic>
        <p:nvPicPr>
          <p:cNvPr id="10" name="Image 1" descr="preencoded.png">    </p:cNvPr>
          <p:cNvPicPr>
            <a:picLocks noChangeAspect="1"/>
          </p:cNvPicPr>
          <p:nvPr/>
        </p:nvPicPr>
        <p:blipFill>
          <a:blip r:embed="rId2"/>
          <a:stretch>
            <a:fillRect/>
          </a:stretch>
        </p:blipFill>
        <p:spPr>
          <a:xfrm>
            <a:off x="4886325" y="1321594"/>
            <a:ext cx="171450" cy="157163"/>
          </a:xfrm>
          <a:prstGeom prst="rect">
            <a:avLst/>
          </a:prstGeom>
        </p:spPr>
      </p:pic>
      <p:sp>
        <p:nvSpPr>
          <p:cNvPr id="11" name="Text 7"/>
          <p:cNvSpPr/>
          <p:nvPr/>
        </p:nvSpPr>
        <p:spPr>
          <a:xfrm>
            <a:off x="4886325" y="1600200"/>
            <a:ext cx="37433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Entwicklung robuster Microservices mit Spring Boot, RESTful APIs und Datenbankintegration.</a:t>
            </a:r>
            <a:endParaRPr lang="en-US" sz="1100" dirty="0"/>
          </a:p>
        </p:txBody>
      </p:sp>
      <p:sp>
        <p:nvSpPr>
          <p:cNvPr id="12" name="Shape 8"/>
          <p:cNvSpPr/>
          <p:nvPr/>
        </p:nvSpPr>
        <p:spPr>
          <a:xfrm>
            <a:off x="4743450" y="2314575"/>
            <a:ext cx="3943350" cy="1000125"/>
          </a:xfrm>
          <a:prstGeom prst="roundRect">
            <a:avLst>
              <a:gd name="adj" fmla="val 8571"/>
            </a:avLst>
          </a:prstGeom>
          <a:solidFill>
            <a:srgbClr val="F2F2F2"/>
          </a:solidFill>
          <a:ln/>
          <a:effectLst>
            <a:outerShdw sx="100000" sy="100000" kx="0" ky="0" algn="bl" rotWithShape="0" blurRad="76200" dist="50800" dir="5400000">
              <a:srgbClr val="000000">
                <a:alpha val="10000"/>
              </a:srgbClr>
            </a:outerShdw>
          </a:effectLst>
        </p:spPr>
      </p:sp>
      <p:sp>
        <p:nvSpPr>
          <p:cNvPr id="13" name="Text 9"/>
          <p:cNvSpPr/>
          <p:nvPr/>
        </p:nvSpPr>
        <p:spPr>
          <a:xfrm>
            <a:off x="5136356" y="2457450"/>
            <a:ext cx="374832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Frontend-Entwicklung</a:t>
            </a:r>
            <a:endParaRPr lang="en-US" sz="1400" dirty="0"/>
          </a:p>
        </p:txBody>
      </p:sp>
      <p:pic>
        <p:nvPicPr>
          <p:cNvPr id="14" name="Image 2" descr="preencoded.png">    </p:cNvPr>
          <p:cNvPicPr>
            <a:picLocks noChangeAspect="1"/>
          </p:cNvPicPr>
          <p:nvPr/>
        </p:nvPicPr>
        <p:blipFill>
          <a:blip r:embed="rId3"/>
          <a:stretch>
            <a:fillRect/>
          </a:stretch>
        </p:blipFill>
        <p:spPr>
          <a:xfrm>
            <a:off x="4886325" y="2486025"/>
            <a:ext cx="192881" cy="171450"/>
          </a:xfrm>
          <a:prstGeom prst="rect">
            <a:avLst/>
          </a:prstGeom>
        </p:spPr>
      </p:pic>
      <p:sp>
        <p:nvSpPr>
          <p:cNvPr id="15" name="Text 10"/>
          <p:cNvSpPr/>
          <p:nvPr/>
        </p:nvSpPr>
        <p:spPr>
          <a:xfrm>
            <a:off x="4886325" y="2771775"/>
            <a:ext cx="37433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Reaktive Single-Page-Applications mit React, State Management und responsive Design.</a:t>
            </a:r>
            <a:endParaRPr lang="en-US" sz="1100" dirty="0"/>
          </a:p>
        </p:txBody>
      </p:sp>
      <p:sp>
        <p:nvSpPr>
          <p:cNvPr id="16" name="Shape 11"/>
          <p:cNvSpPr/>
          <p:nvPr/>
        </p:nvSpPr>
        <p:spPr>
          <a:xfrm>
            <a:off x="4743450" y="3486150"/>
            <a:ext cx="3943350" cy="1200150"/>
          </a:xfrm>
          <a:prstGeom prst="roundRect">
            <a:avLst>
              <a:gd name="adj" fmla="val 7143"/>
            </a:avLst>
          </a:prstGeom>
          <a:solidFill>
            <a:srgbClr val="F2F2F2"/>
          </a:solidFill>
          <a:ln/>
          <a:effectLst>
            <a:outerShdw sx="100000" sy="100000" kx="0" ky="0" algn="bl" rotWithShape="0" blurRad="76200" dist="50800" dir="5400000">
              <a:srgbClr val="000000">
                <a:alpha val="10000"/>
              </a:srgbClr>
            </a:outerShdw>
          </a:effectLst>
        </p:spPr>
      </p:sp>
      <p:sp>
        <p:nvSpPr>
          <p:cNvPr id="17" name="Text 12"/>
          <p:cNvSpPr/>
          <p:nvPr/>
        </p:nvSpPr>
        <p:spPr>
          <a:xfrm>
            <a:off x="5157788" y="3629025"/>
            <a:ext cx="372475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DevOps &amp; Cloud</a:t>
            </a:r>
            <a:endParaRPr lang="en-US" sz="1400" dirty="0"/>
          </a:p>
        </p:txBody>
      </p:sp>
      <p:pic>
        <p:nvPicPr>
          <p:cNvPr id="18" name="Image 3" descr="preencoded.png">    </p:cNvPr>
          <p:cNvPicPr>
            <a:picLocks noChangeAspect="1"/>
          </p:cNvPicPr>
          <p:nvPr/>
        </p:nvPicPr>
        <p:blipFill>
          <a:blip r:embed="rId4"/>
          <a:stretch>
            <a:fillRect/>
          </a:stretch>
        </p:blipFill>
        <p:spPr>
          <a:xfrm>
            <a:off x="4886325" y="3664744"/>
            <a:ext cx="214313" cy="157163"/>
          </a:xfrm>
          <a:prstGeom prst="rect">
            <a:avLst/>
          </a:prstGeom>
        </p:spPr>
      </p:pic>
      <p:sp>
        <p:nvSpPr>
          <p:cNvPr id="19" name="Text 13"/>
          <p:cNvSpPr/>
          <p:nvPr/>
        </p:nvSpPr>
        <p:spPr>
          <a:xfrm>
            <a:off x="4886325" y="3943350"/>
            <a:ext cx="37433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CI/CD-Pipelines, Containerisierung mit Docker, Kubernetes-Orchestrierung und Infrastructure as Code.</a:t>
            </a:r>
            <a:endParaRPr lang="en-US" sz="1100" dirty="0"/>
          </a:p>
        </p:txBody>
      </p:sp>
      <p:sp>
        <p:nvSpPr>
          <p:cNvPr id="20" name="Shape 14"/>
          <p:cNvSpPr/>
          <p:nvPr/>
        </p:nvSpPr>
        <p:spPr>
          <a:xfrm>
            <a:off x="4743450" y="4857750"/>
            <a:ext cx="3943350" cy="1000125"/>
          </a:xfrm>
          <a:prstGeom prst="roundRect">
            <a:avLst>
              <a:gd name="adj" fmla="val 8571"/>
            </a:avLst>
          </a:prstGeom>
          <a:solidFill>
            <a:srgbClr val="F2F2F2"/>
          </a:solidFill>
          <a:ln/>
          <a:effectLst>
            <a:outerShdw sx="100000" sy="100000" kx="0" ky="0" algn="bl" rotWithShape="0" blurRad="76200" dist="50800" dir="5400000">
              <a:srgbClr val="000000">
                <a:alpha val="10000"/>
              </a:srgbClr>
            </a:outerShdw>
          </a:effectLst>
        </p:spPr>
      </p:sp>
      <p:sp>
        <p:nvSpPr>
          <p:cNvPr id="21" name="Text 15"/>
          <p:cNvSpPr/>
          <p:nvPr/>
        </p:nvSpPr>
        <p:spPr>
          <a:xfrm>
            <a:off x="5114925" y="500062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Sicherheit</a:t>
            </a:r>
            <a:endParaRPr lang="en-US" sz="1400" dirty="0"/>
          </a:p>
        </p:txBody>
      </p:sp>
      <p:pic>
        <p:nvPicPr>
          <p:cNvPr id="22" name="Image 4" descr="preencoded.png">    </p:cNvPr>
          <p:cNvPicPr>
            <a:picLocks noChangeAspect="1"/>
          </p:cNvPicPr>
          <p:nvPr/>
        </p:nvPicPr>
        <p:blipFill>
          <a:blip r:embed="rId5"/>
          <a:stretch>
            <a:fillRect/>
          </a:stretch>
        </p:blipFill>
        <p:spPr>
          <a:xfrm>
            <a:off x="4886325" y="5025628"/>
            <a:ext cx="171450" cy="178594"/>
          </a:xfrm>
          <a:prstGeom prst="rect">
            <a:avLst/>
          </a:prstGeom>
        </p:spPr>
      </p:pic>
      <p:sp>
        <p:nvSpPr>
          <p:cNvPr id="23" name="Text 16"/>
          <p:cNvSpPr/>
          <p:nvPr/>
        </p:nvSpPr>
        <p:spPr>
          <a:xfrm>
            <a:off x="4886325" y="5314950"/>
            <a:ext cx="37433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Implementierung von JWT-Authentifizierung, Secure Coding Practices und OWASP-Sicherheitsstandards.</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63150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3150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Nächste Schritte &amp; Roadmap</a:t>
            </a:r>
            <a:endParaRPr lang="en-US" sz="2700" dirty="0"/>
          </a:p>
        </p:txBody>
      </p:sp>
      <p:sp>
        <p:nvSpPr>
          <p:cNvPr id="5" name="Shape 2"/>
          <p:cNvSpPr/>
          <p:nvPr/>
        </p:nvSpPr>
        <p:spPr>
          <a:xfrm>
            <a:off x="457200" y="1028700"/>
            <a:ext cx="8229600" cy="4829175"/>
          </a:xfrm>
          <a:prstGeom prst="roundRect">
            <a:avLst>
              <a:gd name="adj" fmla="val 1775"/>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821531" y="1257300"/>
            <a:ext cx="28575" cy="4371975"/>
          </a:xfrm>
          <a:prstGeom prst="roundRect">
            <a:avLst>
              <a:gd name="adj" fmla="val 0"/>
            </a:avLst>
          </a:prstGeom>
          <a:solidFill>
            <a:srgbClr val="0047AB"/>
          </a:solidFill>
          <a:ln/>
        </p:spPr>
      </p:sp>
      <p:sp>
        <p:nvSpPr>
          <p:cNvPr id="7" name="Shape 4"/>
          <p:cNvSpPr/>
          <p:nvPr/>
        </p:nvSpPr>
        <p:spPr>
          <a:xfrm>
            <a:off x="685800" y="1257300"/>
            <a:ext cx="285750" cy="285750"/>
          </a:xfrm>
          <a:prstGeom prst="roundRect">
            <a:avLst>
              <a:gd name="adj" fmla="val 50000"/>
            </a:avLst>
          </a:prstGeom>
          <a:solidFill>
            <a:srgbClr val="0047AB"/>
          </a:solidFill>
          <a:ln/>
        </p:spPr>
      </p:sp>
      <p:sp>
        <p:nvSpPr>
          <p:cNvPr id="8" name="Text 5"/>
          <p:cNvSpPr/>
          <p:nvPr/>
        </p:nvSpPr>
        <p:spPr>
          <a:xfrm>
            <a:off x="678656" y="125730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1</a:t>
            </a:r>
            <a:endParaRPr lang="en-US" sz="1100" dirty="0"/>
          </a:p>
        </p:txBody>
      </p:sp>
      <p:sp>
        <p:nvSpPr>
          <p:cNvPr id="9" name="Shape 6"/>
          <p:cNvSpPr/>
          <p:nvPr/>
        </p:nvSpPr>
        <p:spPr>
          <a:xfrm>
            <a:off x="1143000" y="125730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10" name="Image 1" descr="preencoded.png">    </p:cNvPr>
          <p:cNvPicPr>
            <a:picLocks noChangeAspect="1"/>
          </p:cNvPicPr>
          <p:nvPr/>
        </p:nvPicPr>
        <p:blipFill>
          <a:blip r:embed="rId2"/>
          <a:stretch>
            <a:fillRect/>
          </a:stretch>
        </p:blipFill>
        <p:spPr>
          <a:xfrm>
            <a:off x="1314450" y="1446609"/>
            <a:ext cx="214313" cy="221456"/>
          </a:xfrm>
          <a:prstGeom prst="rect">
            <a:avLst/>
          </a:prstGeom>
        </p:spPr>
      </p:pic>
      <p:sp>
        <p:nvSpPr>
          <p:cNvPr id="11" name="Text 7"/>
          <p:cNvSpPr/>
          <p:nvPr/>
        </p:nvSpPr>
        <p:spPr>
          <a:xfrm>
            <a:off x="1643063" y="1443038"/>
            <a:ext cx="335726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2024: Erweiterte Funktionalitäten</a:t>
            </a:r>
            <a:endParaRPr lang="en-US" sz="1400" dirty="0"/>
          </a:p>
        </p:txBody>
      </p:sp>
      <p:pic>
        <p:nvPicPr>
          <p:cNvPr id="12" name="Image 2" descr="preencoded.png">    </p:cNvPr>
          <p:cNvPicPr>
            <a:picLocks noChangeAspect="1"/>
          </p:cNvPicPr>
          <p:nvPr/>
        </p:nvPicPr>
        <p:blipFill>
          <a:blip r:embed="rId3"/>
          <a:stretch>
            <a:fillRect/>
          </a:stretch>
        </p:blipFill>
        <p:spPr>
          <a:xfrm>
            <a:off x="1314450" y="1825228"/>
            <a:ext cx="142875" cy="150019"/>
          </a:xfrm>
          <a:prstGeom prst="rect">
            <a:avLst/>
          </a:prstGeom>
        </p:spPr>
      </p:pic>
      <p:sp>
        <p:nvSpPr>
          <p:cNvPr id="13" name="Text 8"/>
          <p:cNvSpPr/>
          <p:nvPr/>
        </p:nvSpPr>
        <p:spPr>
          <a:xfrm>
            <a:off x="1543050" y="1800225"/>
            <a:ext cx="2321170"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Multi-Währungs-Unterstützung</a:t>
            </a:r>
            <a:endParaRPr lang="en-US" sz="1100" dirty="0"/>
          </a:p>
        </p:txBody>
      </p:sp>
      <p:pic>
        <p:nvPicPr>
          <p:cNvPr id="14" name="Image 3" descr="preencoded.png">    </p:cNvPr>
          <p:cNvPicPr>
            <a:picLocks noChangeAspect="1"/>
          </p:cNvPicPr>
          <p:nvPr/>
        </p:nvPicPr>
        <p:blipFill>
          <a:blip r:embed="rId4"/>
          <a:stretch>
            <a:fillRect/>
          </a:stretch>
        </p:blipFill>
        <p:spPr>
          <a:xfrm>
            <a:off x="4857750" y="1825228"/>
            <a:ext cx="142875" cy="150019"/>
          </a:xfrm>
          <a:prstGeom prst="rect">
            <a:avLst/>
          </a:prstGeom>
        </p:spPr>
      </p:pic>
      <p:sp>
        <p:nvSpPr>
          <p:cNvPr id="15" name="Text 9"/>
          <p:cNvSpPr/>
          <p:nvPr/>
        </p:nvSpPr>
        <p:spPr>
          <a:xfrm>
            <a:off x="5086350" y="1800225"/>
            <a:ext cx="162387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Budgetierungs-Tools</a:t>
            </a:r>
            <a:endParaRPr lang="en-US" sz="1100" dirty="0"/>
          </a:p>
        </p:txBody>
      </p:sp>
      <p:pic>
        <p:nvPicPr>
          <p:cNvPr id="16" name="Image 4" descr="preencoded.png">    </p:cNvPr>
          <p:cNvPicPr>
            <a:picLocks noChangeAspect="1"/>
          </p:cNvPicPr>
          <p:nvPr/>
        </p:nvPicPr>
        <p:blipFill>
          <a:blip r:embed="rId5"/>
          <a:stretch>
            <a:fillRect/>
          </a:stretch>
        </p:blipFill>
        <p:spPr>
          <a:xfrm>
            <a:off x="1314450" y="2139553"/>
            <a:ext cx="142875" cy="150019"/>
          </a:xfrm>
          <a:prstGeom prst="rect">
            <a:avLst/>
          </a:prstGeom>
        </p:spPr>
      </p:pic>
      <p:sp>
        <p:nvSpPr>
          <p:cNvPr id="17" name="Text 10"/>
          <p:cNvSpPr/>
          <p:nvPr/>
        </p:nvSpPr>
        <p:spPr>
          <a:xfrm>
            <a:off x="1543050" y="2114550"/>
            <a:ext cx="170178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Analysen</a:t>
            </a:r>
            <a:endParaRPr lang="en-US" sz="1100" dirty="0"/>
          </a:p>
        </p:txBody>
      </p:sp>
      <p:pic>
        <p:nvPicPr>
          <p:cNvPr id="18" name="Image 5" descr="preencoded.png">    </p:cNvPr>
          <p:cNvPicPr>
            <a:picLocks noChangeAspect="1"/>
          </p:cNvPicPr>
          <p:nvPr/>
        </p:nvPicPr>
        <p:blipFill>
          <a:blip r:embed="rId6"/>
          <a:stretch>
            <a:fillRect/>
          </a:stretch>
        </p:blipFill>
        <p:spPr>
          <a:xfrm>
            <a:off x="4857750" y="2139553"/>
            <a:ext cx="142875" cy="150019"/>
          </a:xfrm>
          <a:prstGeom prst="rect">
            <a:avLst/>
          </a:prstGeom>
        </p:spPr>
      </p:pic>
      <p:sp>
        <p:nvSpPr>
          <p:cNvPr id="19" name="Text 11"/>
          <p:cNvSpPr/>
          <p:nvPr/>
        </p:nvSpPr>
        <p:spPr>
          <a:xfrm>
            <a:off x="5086350" y="2114550"/>
            <a:ext cx="194556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Mobile App (iOS/Android)</a:t>
            </a:r>
            <a:endParaRPr lang="en-US" sz="1100" dirty="0"/>
          </a:p>
        </p:txBody>
      </p:sp>
      <p:sp>
        <p:nvSpPr>
          <p:cNvPr id="20" name="Shape 12"/>
          <p:cNvSpPr/>
          <p:nvPr/>
        </p:nvSpPr>
        <p:spPr>
          <a:xfrm>
            <a:off x="685800" y="2828925"/>
            <a:ext cx="285750" cy="285750"/>
          </a:xfrm>
          <a:prstGeom prst="roundRect">
            <a:avLst>
              <a:gd name="adj" fmla="val 50000"/>
            </a:avLst>
          </a:prstGeom>
          <a:solidFill>
            <a:srgbClr val="0047AB"/>
          </a:solidFill>
          <a:ln/>
        </p:spPr>
      </p:sp>
      <p:sp>
        <p:nvSpPr>
          <p:cNvPr id="21" name="Text 13"/>
          <p:cNvSpPr/>
          <p:nvPr/>
        </p:nvSpPr>
        <p:spPr>
          <a:xfrm>
            <a:off x="678656" y="2828925"/>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2</a:t>
            </a:r>
            <a:endParaRPr lang="en-US" sz="1100" dirty="0"/>
          </a:p>
        </p:txBody>
      </p:sp>
      <p:sp>
        <p:nvSpPr>
          <p:cNvPr id="22" name="Shape 14"/>
          <p:cNvSpPr/>
          <p:nvPr/>
        </p:nvSpPr>
        <p:spPr>
          <a:xfrm>
            <a:off x="1143000" y="2828925"/>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23" name="Image 6" descr="preencoded.png">    </p:cNvPr>
          <p:cNvPicPr>
            <a:picLocks noChangeAspect="1"/>
          </p:cNvPicPr>
          <p:nvPr/>
        </p:nvPicPr>
        <p:blipFill>
          <a:blip r:embed="rId7"/>
          <a:stretch>
            <a:fillRect/>
          </a:stretch>
        </p:blipFill>
        <p:spPr>
          <a:xfrm>
            <a:off x="1314450" y="3032522"/>
            <a:ext cx="214313" cy="192881"/>
          </a:xfrm>
          <a:prstGeom prst="rect">
            <a:avLst/>
          </a:prstGeom>
        </p:spPr>
      </p:pic>
      <p:sp>
        <p:nvSpPr>
          <p:cNvPr id="24" name="Text 15"/>
          <p:cNvSpPr/>
          <p:nvPr/>
        </p:nvSpPr>
        <p:spPr>
          <a:xfrm>
            <a:off x="1643063" y="3014663"/>
            <a:ext cx="307510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Q2 2025: Skalierung &amp; Integration</a:t>
            </a:r>
            <a:endParaRPr lang="en-US" sz="1400" dirty="0"/>
          </a:p>
        </p:txBody>
      </p:sp>
      <p:pic>
        <p:nvPicPr>
          <p:cNvPr id="25" name="Image 7" descr="preencoded.png">    </p:cNvPr>
          <p:cNvPicPr>
            <a:picLocks noChangeAspect="1"/>
          </p:cNvPicPr>
          <p:nvPr/>
        </p:nvPicPr>
        <p:blipFill>
          <a:blip r:embed="rId8"/>
          <a:stretch>
            <a:fillRect/>
          </a:stretch>
        </p:blipFill>
        <p:spPr>
          <a:xfrm>
            <a:off x="1314450" y="3396853"/>
            <a:ext cx="142875" cy="150019"/>
          </a:xfrm>
          <a:prstGeom prst="rect">
            <a:avLst/>
          </a:prstGeom>
        </p:spPr>
      </p:pic>
      <p:sp>
        <p:nvSpPr>
          <p:cNvPr id="26" name="Text 16"/>
          <p:cNvSpPr/>
          <p:nvPr/>
        </p:nvSpPr>
        <p:spPr>
          <a:xfrm>
            <a:off x="1543050" y="3371850"/>
            <a:ext cx="143567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Open Banking API</a:t>
            </a:r>
            <a:endParaRPr lang="en-US" sz="1100" dirty="0"/>
          </a:p>
        </p:txBody>
      </p:sp>
      <p:pic>
        <p:nvPicPr>
          <p:cNvPr id="27" name="Image 8" descr="preencoded.png">    </p:cNvPr>
          <p:cNvPicPr>
            <a:picLocks noChangeAspect="1"/>
          </p:cNvPicPr>
          <p:nvPr/>
        </p:nvPicPr>
        <p:blipFill>
          <a:blip r:embed="rId9"/>
          <a:stretch>
            <a:fillRect/>
          </a:stretch>
        </p:blipFill>
        <p:spPr>
          <a:xfrm>
            <a:off x="4857750" y="3396853"/>
            <a:ext cx="142875" cy="150019"/>
          </a:xfrm>
          <a:prstGeom prst="rect">
            <a:avLst/>
          </a:prstGeom>
        </p:spPr>
      </p:pic>
      <p:sp>
        <p:nvSpPr>
          <p:cNvPr id="28" name="Text 17"/>
          <p:cNvSpPr/>
          <p:nvPr/>
        </p:nvSpPr>
        <p:spPr>
          <a:xfrm>
            <a:off x="5086350" y="3371850"/>
            <a:ext cx="193373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Multi-Region Deployment</a:t>
            </a:r>
            <a:endParaRPr lang="en-US" sz="1100" dirty="0"/>
          </a:p>
        </p:txBody>
      </p:sp>
      <p:pic>
        <p:nvPicPr>
          <p:cNvPr id="29" name="Image 9" descr="preencoded.png">    </p:cNvPr>
          <p:cNvPicPr>
            <a:picLocks noChangeAspect="1"/>
          </p:cNvPicPr>
          <p:nvPr/>
        </p:nvPicPr>
        <p:blipFill>
          <a:blip r:embed="rId10"/>
          <a:stretch>
            <a:fillRect/>
          </a:stretch>
        </p:blipFill>
        <p:spPr>
          <a:xfrm>
            <a:off x="1314450" y="3711178"/>
            <a:ext cx="142875" cy="150019"/>
          </a:xfrm>
          <a:prstGeom prst="rect">
            <a:avLst/>
          </a:prstGeom>
        </p:spPr>
      </p:pic>
      <p:sp>
        <p:nvSpPr>
          <p:cNvPr id="30" name="Text 18"/>
          <p:cNvSpPr/>
          <p:nvPr/>
        </p:nvSpPr>
        <p:spPr>
          <a:xfrm>
            <a:off x="1543050" y="3686175"/>
            <a:ext cx="225486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KI-basierte Betrugserkennung</a:t>
            </a:r>
            <a:endParaRPr lang="en-US" sz="1100" dirty="0"/>
          </a:p>
        </p:txBody>
      </p:sp>
      <p:pic>
        <p:nvPicPr>
          <p:cNvPr id="31" name="Image 10" descr="preencoded.png">    </p:cNvPr>
          <p:cNvPicPr>
            <a:picLocks noChangeAspect="1"/>
          </p:cNvPicPr>
          <p:nvPr/>
        </p:nvPicPr>
        <p:blipFill>
          <a:blip r:embed="rId11"/>
          <a:stretch>
            <a:fillRect/>
          </a:stretch>
        </p:blipFill>
        <p:spPr>
          <a:xfrm>
            <a:off x="4857750" y="3711178"/>
            <a:ext cx="142875" cy="150019"/>
          </a:xfrm>
          <a:prstGeom prst="rect">
            <a:avLst/>
          </a:prstGeom>
        </p:spPr>
      </p:pic>
      <p:sp>
        <p:nvSpPr>
          <p:cNvPr id="32" name="Text 19"/>
          <p:cNvSpPr/>
          <p:nvPr/>
        </p:nvSpPr>
        <p:spPr>
          <a:xfrm>
            <a:off x="5086350" y="3686175"/>
            <a:ext cx="184354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Drittanbieter-Integration</a:t>
            </a:r>
            <a:endParaRPr lang="en-US" sz="1100" dirty="0"/>
          </a:p>
        </p:txBody>
      </p:sp>
      <p:sp>
        <p:nvSpPr>
          <p:cNvPr id="33" name="Shape 20"/>
          <p:cNvSpPr/>
          <p:nvPr/>
        </p:nvSpPr>
        <p:spPr>
          <a:xfrm>
            <a:off x="685800" y="4400550"/>
            <a:ext cx="285750" cy="285750"/>
          </a:xfrm>
          <a:prstGeom prst="roundRect">
            <a:avLst>
              <a:gd name="adj" fmla="val 50000"/>
            </a:avLst>
          </a:prstGeom>
          <a:solidFill>
            <a:srgbClr val="0047AB"/>
          </a:solidFill>
          <a:ln/>
        </p:spPr>
      </p:sp>
      <p:sp>
        <p:nvSpPr>
          <p:cNvPr id="34" name="Text 21"/>
          <p:cNvSpPr/>
          <p:nvPr/>
        </p:nvSpPr>
        <p:spPr>
          <a:xfrm>
            <a:off x="678656" y="440055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3</a:t>
            </a:r>
            <a:endParaRPr lang="en-US" sz="1100" dirty="0"/>
          </a:p>
        </p:txBody>
      </p:sp>
      <p:sp>
        <p:nvSpPr>
          <p:cNvPr id="35" name="Shape 22"/>
          <p:cNvSpPr/>
          <p:nvPr/>
        </p:nvSpPr>
        <p:spPr>
          <a:xfrm>
            <a:off x="1143000" y="440055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36" name="Image 11" descr="preencoded.png">    </p:cNvPr>
          <p:cNvPicPr>
            <a:picLocks noChangeAspect="1"/>
          </p:cNvPicPr>
          <p:nvPr/>
        </p:nvPicPr>
        <p:blipFill>
          <a:blip r:embed="rId12"/>
          <a:stretch>
            <a:fillRect/>
          </a:stretch>
        </p:blipFill>
        <p:spPr>
          <a:xfrm>
            <a:off x="1314450" y="4589859"/>
            <a:ext cx="214313" cy="221456"/>
          </a:xfrm>
          <a:prstGeom prst="rect">
            <a:avLst/>
          </a:prstGeom>
        </p:spPr>
      </p:pic>
      <p:sp>
        <p:nvSpPr>
          <p:cNvPr id="37" name="Text 23"/>
          <p:cNvSpPr/>
          <p:nvPr/>
        </p:nvSpPr>
        <p:spPr>
          <a:xfrm>
            <a:off x="1643063" y="4586288"/>
            <a:ext cx="284194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2025: KI &amp; Personalisierung</a:t>
            </a:r>
            <a:endParaRPr lang="en-US" sz="1400" dirty="0"/>
          </a:p>
        </p:txBody>
      </p:sp>
      <p:pic>
        <p:nvPicPr>
          <p:cNvPr id="38" name="Image 12" descr="preencoded.png">    </p:cNvPr>
          <p:cNvPicPr>
            <a:picLocks noChangeAspect="1"/>
          </p:cNvPicPr>
          <p:nvPr/>
        </p:nvPicPr>
        <p:blipFill>
          <a:blip r:embed="rId13"/>
          <a:stretch>
            <a:fillRect/>
          </a:stretch>
        </p:blipFill>
        <p:spPr>
          <a:xfrm>
            <a:off x="1314450" y="4968478"/>
            <a:ext cx="142875" cy="150019"/>
          </a:xfrm>
          <a:prstGeom prst="rect">
            <a:avLst/>
          </a:prstGeom>
        </p:spPr>
      </p:pic>
      <p:sp>
        <p:nvSpPr>
          <p:cNvPr id="39" name="Text 24"/>
          <p:cNvSpPr/>
          <p:nvPr/>
        </p:nvSpPr>
        <p:spPr>
          <a:xfrm>
            <a:off x="1543050" y="4943475"/>
            <a:ext cx="23151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Personalisierte Finanzberatung</a:t>
            </a:r>
            <a:endParaRPr lang="en-US" sz="1100" dirty="0"/>
          </a:p>
        </p:txBody>
      </p:sp>
      <p:pic>
        <p:nvPicPr>
          <p:cNvPr id="40" name="Image 13" descr="preencoded.png">    </p:cNvPr>
          <p:cNvPicPr>
            <a:picLocks noChangeAspect="1"/>
          </p:cNvPicPr>
          <p:nvPr/>
        </p:nvPicPr>
        <p:blipFill>
          <a:blip r:embed="rId14"/>
          <a:stretch>
            <a:fillRect/>
          </a:stretch>
        </p:blipFill>
        <p:spPr>
          <a:xfrm>
            <a:off x="4857750" y="4968478"/>
            <a:ext cx="142875" cy="150019"/>
          </a:xfrm>
          <a:prstGeom prst="rect">
            <a:avLst/>
          </a:prstGeom>
        </p:spPr>
      </p:pic>
      <p:sp>
        <p:nvSpPr>
          <p:cNvPr id="41" name="Text 25"/>
          <p:cNvSpPr/>
          <p:nvPr/>
        </p:nvSpPr>
        <p:spPr>
          <a:xfrm>
            <a:off x="5086350" y="4943475"/>
            <a:ext cx="1550761"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Predictive Analytics</a:t>
            </a:r>
            <a:endParaRPr lang="en-US" sz="1100" dirty="0"/>
          </a:p>
        </p:txBody>
      </p:sp>
      <p:pic>
        <p:nvPicPr>
          <p:cNvPr id="42" name="Image 14" descr="preencoded.png">    </p:cNvPr>
          <p:cNvPicPr>
            <a:picLocks noChangeAspect="1"/>
          </p:cNvPicPr>
          <p:nvPr/>
        </p:nvPicPr>
        <p:blipFill>
          <a:blip r:embed="rId15"/>
          <a:stretch>
            <a:fillRect/>
          </a:stretch>
        </p:blipFill>
        <p:spPr>
          <a:xfrm>
            <a:off x="1314450" y="5282803"/>
            <a:ext cx="142875" cy="150019"/>
          </a:xfrm>
          <a:prstGeom prst="rect">
            <a:avLst/>
          </a:prstGeom>
        </p:spPr>
      </p:pic>
      <p:sp>
        <p:nvSpPr>
          <p:cNvPr id="43" name="Text 26"/>
          <p:cNvSpPr/>
          <p:nvPr/>
        </p:nvSpPr>
        <p:spPr>
          <a:xfrm>
            <a:off x="1543050" y="5257800"/>
            <a:ext cx="154261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Chatbot-Integration</a:t>
            </a:r>
            <a:endParaRPr lang="en-US" sz="1100" dirty="0"/>
          </a:p>
        </p:txBody>
      </p:sp>
      <p:pic>
        <p:nvPicPr>
          <p:cNvPr id="44" name="Image 15" descr="preencoded.png">    </p:cNvPr>
          <p:cNvPicPr>
            <a:picLocks noChangeAspect="1"/>
          </p:cNvPicPr>
          <p:nvPr/>
        </p:nvPicPr>
        <p:blipFill>
          <a:blip r:embed="rId16"/>
          <a:stretch>
            <a:fillRect/>
          </a:stretch>
        </p:blipFill>
        <p:spPr>
          <a:xfrm>
            <a:off x="4857750" y="5282803"/>
            <a:ext cx="142875" cy="150019"/>
          </a:xfrm>
          <a:prstGeom prst="rect">
            <a:avLst/>
          </a:prstGeom>
        </p:spPr>
      </p:pic>
      <p:sp>
        <p:nvSpPr>
          <p:cNvPr id="45" name="Text 27"/>
          <p:cNvSpPr/>
          <p:nvPr/>
        </p:nvSpPr>
        <p:spPr>
          <a:xfrm>
            <a:off x="5086350" y="5257800"/>
            <a:ext cx="238970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Sicherheitsfeatures</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5143500"/>
          </a:xfrm>
          <a:prstGeom prst="rect">
            <a:avLst/>
          </a:prstGeom>
        </p:spPr>
      </p:pic>
      <p:sp>
        <p:nvSpPr>
          <p:cNvPr id="4" name="Text 0"/>
          <p:cNvSpPr/>
          <p:nvPr/>
        </p:nvSpPr>
        <p:spPr>
          <a:xfrm>
            <a:off x="2822953" y="457200"/>
            <a:ext cx="3498093"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Vielen Dank!</a:t>
            </a:r>
            <a:endParaRPr lang="en-US" sz="4100" dirty="0"/>
          </a:p>
        </p:txBody>
      </p:sp>
      <p:sp>
        <p:nvSpPr>
          <p:cNvPr id="5" name="Text 1"/>
          <p:cNvSpPr/>
          <p:nvPr/>
        </p:nvSpPr>
        <p:spPr>
          <a:xfrm>
            <a:off x="1307306" y="1257300"/>
            <a:ext cx="6529388" cy="77152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Ich freue mich auf die Möglichkeit, meine Fähigkeiten in Ihrem Team einzubringen und gemeinsam innovative Finanzlösungen zu entwickeln.</a:t>
            </a:r>
            <a:endParaRPr lang="en-US" sz="1700" dirty="0"/>
          </a:p>
        </p:txBody>
      </p:sp>
      <p:sp>
        <p:nvSpPr>
          <p:cNvPr id="6" name="Text 2"/>
          <p:cNvSpPr/>
          <p:nvPr/>
        </p:nvSpPr>
        <p:spPr>
          <a:xfrm>
            <a:off x="2395389" y="2543175"/>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7" name="Image 2" descr="preencoded.png">    </p:cNvPr>
          <p:cNvPicPr>
            <a:picLocks noChangeAspect="1"/>
          </p:cNvPicPr>
          <p:nvPr/>
        </p:nvPicPr>
        <p:blipFill>
          <a:blip r:embed="rId3"/>
          <a:stretch>
            <a:fillRect/>
          </a:stretch>
        </p:blipFill>
        <p:spPr>
          <a:xfrm>
            <a:off x="2060525" y="2561034"/>
            <a:ext cx="249138" cy="250031"/>
          </a:xfrm>
          <a:prstGeom prst="rect">
            <a:avLst/>
          </a:prstGeom>
        </p:spPr>
      </p:pic>
      <p:sp>
        <p:nvSpPr>
          <p:cNvPr id="8" name="Text 3"/>
          <p:cNvSpPr/>
          <p:nvPr/>
        </p:nvSpPr>
        <p:spPr>
          <a:xfrm>
            <a:off x="6401135" y="2543175"/>
            <a:ext cx="716457"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LinkedIn</a:t>
            </a:r>
            <a:endParaRPr lang="en-US" sz="1400" dirty="0"/>
          </a:p>
        </p:txBody>
      </p:sp>
      <p:pic>
        <p:nvPicPr>
          <p:cNvPr id="9" name="Image 3" descr="preencoded.png">    </p:cNvPr>
          <p:cNvPicPr>
            <a:picLocks noChangeAspect="1"/>
          </p:cNvPicPr>
          <p:nvPr/>
        </p:nvPicPr>
        <p:blipFill>
          <a:blip r:embed="rId4"/>
          <a:stretch>
            <a:fillRect/>
          </a:stretch>
        </p:blipFill>
        <p:spPr>
          <a:xfrm>
            <a:off x="6090382" y="2568178"/>
            <a:ext cx="225028" cy="235744"/>
          </a:xfrm>
          <a:prstGeom prst="rect">
            <a:avLst/>
          </a:prstGeom>
        </p:spPr>
      </p:pic>
      <p:sp>
        <p:nvSpPr>
          <p:cNvPr id="10" name="Shape 4"/>
          <p:cNvSpPr/>
          <p:nvPr/>
        </p:nvSpPr>
        <p:spPr>
          <a:xfrm>
            <a:off x="2171700" y="3286125"/>
            <a:ext cx="4800600" cy="800100"/>
          </a:xfrm>
          <a:prstGeom prst="roundRect">
            <a:avLst>
              <a:gd name="adj" fmla="val 7143"/>
            </a:avLst>
          </a:prstGeom>
          <a:solidFill>
            <a:srgbClr val="FFFFFF">
              <a:alpha val="10000"/>
            </a:srgbClr>
          </a:solidFill>
          <a:ln/>
        </p:spPr>
      </p:sp>
      <p:sp>
        <p:nvSpPr>
          <p:cNvPr id="11" name="Text 5"/>
          <p:cNvSpPr/>
          <p:nvPr/>
        </p:nvSpPr>
        <p:spPr>
          <a:xfrm>
            <a:off x="2712861" y="3457575"/>
            <a:ext cx="4139424" cy="4572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 Fragen oder Anmerkungen? Sprechen Sie mich gerne an!</a:t>
            </a:r>
            <a:endParaRPr lang="en-US" sz="1400" dirty="0"/>
          </a:p>
        </p:txBody>
      </p:sp>
      <p:pic>
        <p:nvPicPr>
          <p:cNvPr id="12" name="Image 4" descr="preencoded.png">    </p:cNvPr>
          <p:cNvPicPr>
            <a:picLocks noChangeAspect="1"/>
          </p:cNvPicPr>
          <p:nvPr/>
        </p:nvPicPr>
        <p:blipFill>
          <a:blip r:embed="rId5"/>
          <a:stretch>
            <a:fillRect/>
          </a:stretch>
        </p:blipFill>
        <p:spPr>
          <a:xfrm>
            <a:off x="2507121" y="3483293"/>
            <a:ext cx="171450" cy="1628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Über mich</a:t>
            </a:r>
            <a:endParaRPr lang="en-US" sz="2700" dirty="0"/>
          </a:p>
        </p:txBody>
      </p:sp>
      <p:pic>
        <p:nvPicPr>
          <p:cNvPr id="5" name="Image 1" descr="preencoded.png">    </p:cNvPr>
          <p:cNvPicPr>
            <a:picLocks noChangeAspect="1"/>
          </p:cNvPicPr>
          <p:nvPr/>
        </p:nvPicPr>
        <p:blipFill>
          <a:blip r:embed="rId2"/>
          <a:stretch>
            <a:fillRect/>
          </a:stretch>
        </p:blipFill>
        <p:spPr>
          <a:xfrm>
            <a:off x="457200" y="1143000"/>
            <a:ext cx="2628900" cy="1752563"/>
          </a:xfrm>
          <a:prstGeom prst="rect">
            <a:avLst/>
          </a:prstGeom>
          <a:effectLst>
            <a:outerShdw sx="100000" sy="100000" kx="0" ky="0" algn="bl" rotWithShape="0" blurRad="317500" dist="254000" dir="5400000">
              <a:srgbClr val="000000">
                <a:alpha val="10000"/>
              </a:srgbClr>
            </a:outerShdw>
          </a:effectLst>
        </p:spPr>
      </p:pic>
      <p:sp>
        <p:nvSpPr>
          <p:cNvPr id="6" name="Text 2"/>
          <p:cNvSpPr/>
          <p:nvPr/>
        </p:nvSpPr>
        <p:spPr>
          <a:xfrm>
            <a:off x="3429000" y="1143000"/>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Beruflicher Hintergrund</a:t>
            </a:r>
            <a:endParaRPr lang="en-US" sz="1700" dirty="0"/>
          </a:p>
        </p:txBody>
      </p:sp>
      <p:pic>
        <p:nvPicPr>
          <p:cNvPr id="7" name="Image 2" descr="preencoded.png">    </p:cNvPr>
          <p:cNvPicPr>
            <a:picLocks noChangeAspect="1"/>
          </p:cNvPicPr>
          <p:nvPr/>
        </p:nvPicPr>
        <p:blipFill>
          <a:blip r:embed="rId3"/>
          <a:stretch>
            <a:fillRect/>
          </a:stretch>
        </p:blipFill>
        <p:spPr>
          <a:xfrm>
            <a:off x="3429000" y="1543050"/>
            <a:ext cx="150019" cy="171450"/>
          </a:xfrm>
          <a:prstGeom prst="rect">
            <a:avLst/>
          </a:prstGeom>
        </p:spPr>
      </p:pic>
      <p:sp>
        <p:nvSpPr>
          <p:cNvPr id="8" name="Text 3"/>
          <p:cNvSpPr/>
          <p:nvPr/>
        </p:nvSpPr>
        <p:spPr>
          <a:xfrm>
            <a:off x="3664744" y="1514475"/>
            <a:ext cx="404840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5+ Jahre Erfahrung in Full-Stack-Entwicklung</a:t>
            </a:r>
            <a:endParaRPr lang="en-US" sz="1400" dirty="0"/>
          </a:p>
        </p:txBody>
      </p:sp>
      <p:pic>
        <p:nvPicPr>
          <p:cNvPr id="9" name="Image 3" descr="preencoded.png">    </p:cNvPr>
          <p:cNvPicPr>
            <a:picLocks noChangeAspect="1"/>
          </p:cNvPicPr>
          <p:nvPr/>
        </p:nvPicPr>
        <p:blipFill>
          <a:blip r:embed="rId4"/>
          <a:stretch>
            <a:fillRect/>
          </a:stretch>
        </p:blipFill>
        <p:spPr>
          <a:xfrm>
            <a:off x="3429000" y="1893094"/>
            <a:ext cx="171450" cy="157163"/>
          </a:xfrm>
          <a:prstGeom prst="rect">
            <a:avLst/>
          </a:prstGeom>
        </p:spPr>
      </p:pic>
      <p:sp>
        <p:nvSpPr>
          <p:cNvPr id="10" name="Text 4"/>
          <p:cNvSpPr/>
          <p:nvPr/>
        </p:nvSpPr>
        <p:spPr>
          <a:xfrm>
            <a:off x="3686175" y="1857375"/>
            <a:ext cx="41855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Spezialisierung auf Microservice-Architekturen</a:t>
            </a:r>
            <a:endParaRPr lang="en-US" sz="1400" dirty="0"/>
          </a:p>
        </p:txBody>
      </p:sp>
      <p:pic>
        <p:nvPicPr>
          <p:cNvPr id="11" name="Image 4" descr="preencoded.png">    </p:cNvPr>
          <p:cNvPicPr>
            <a:picLocks noChangeAspect="1"/>
          </p:cNvPicPr>
          <p:nvPr/>
        </p:nvPicPr>
        <p:blipFill>
          <a:blip r:embed="rId5"/>
          <a:stretch>
            <a:fillRect/>
          </a:stretch>
        </p:blipFill>
        <p:spPr>
          <a:xfrm>
            <a:off x="3429000" y="2235994"/>
            <a:ext cx="214313" cy="157163"/>
          </a:xfrm>
          <a:prstGeom prst="rect">
            <a:avLst/>
          </a:prstGeom>
        </p:spPr>
      </p:pic>
      <p:sp>
        <p:nvSpPr>
          <p:cNvPr id="12" name="Text 5"/>
          <p:cNvSpPr/>
          <p:nvPr/>
        </p:nvSpPr>
        <p:spPr>
          <a:xfrm>
            <a:off x="3729038" y="2200275"/>
            <a:ext cx="3031640"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Master in Informatik, TU München</a:t>
            </a:r>
            <a:endParaRPr lang="en-US" sz="1400" dirty="0"/>
          </a:p>
        </p:txBody>
      </p:sp>
      <p:sp>
        <p:nvSpPr>
          <p:cNvPr id="13" name="Text 6"/>
          <p:cNvSpPr/>
          <p:nvPr/>
        </p:nvSpPr>
        <p:spPr>
          <a:xfrm>
            <a:off x="3429000" y="2657475"/>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Motivation</a:t>
            </a:r>
            <a:endParaRPr lang="en-US" sz="1700" dirty="0"/>
          </a:p>
        </p:txBody>
      </p:sp>
      <p:sp>
        <p:nvSpPr>
          <p:cNvPr id="14" name="Text 7"/>
          <p:cNvSpPr/>
          <p:nvPr/>
        </p:nvSpPr>
        <p:spPr>
          <a:xfrm>
            <a:off x="3429000" y="3028950"/>
            <a:ext cx="5360670" cy="6858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robuster, skalierbarer Finanzanwendungen mit Fokus auf Sicherheit, Benutzererfahrung und DevOps-Excellence.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9144000" cy="8847869"/>
          </a:xfrm>
          <a:prstGeom prst="roundRect">
            <a:avLst>
              <a:gd name="adj" fmla="val 0"/>
            </a:avLst>
          </a:prstGeom>
          <a:solidFill>
            <a:srgbClr val="FFFFFF"/>
          </a:solidFill>
          <a:ln/>
        </p:spPr>
      </p:sp>
      <p:sp>
        <p:nvSpPr>
          <p:cNvPr id="3" name="Shape 1"/>
          <p:cNvSpPr/>
          <p:nvPr/>
        </p:nvSpPr>
        <p:spPr>
          <a:xfrm>
            <a:off x="0" y="0"/>
            <a:ext cx="9144000" cy="8847869"/>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Projektübersicht</a:t>
            </a:r>
            <a:endParaRPr lang="en-US" sz="2700" dirty="0"/>
          </a:p>
        </p:txBody>
      </p:sp>
      <p:sp>
        <p:nvSpPr>
          <p:cNvPr id="5" name="Shape 3"/>
          <p:cNvSpPr/>
          <p:nvPr/>
        </p:nvSpPr>
        <p:spPr>
          <a:xfrm>
            <a:off x="457200" y="1085850"/>
            <a:ext cx="8229600" cy="1285875"/>
          </a:xfrm>
          <a:prstGeom prst="roundRect">
            <a:avLst>
              <a:gd name="adj" fmla="val 4444"/>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985838" y="1314450"/>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Ziel</a:t>
            </a:r>
            <a:endParaRPr lang="en-US" sz="1700" dirty="0"/>
          </a:p>
        </p:txBody>
      </p:sp>
      <p:pic>
        <p:nvPicPr>
          <p:cNvPr id="7" name="Image 0" descr="preencoded.png">    </p:cNvPr>
          <p:cNvPicPr>
            <a:picLocks noChangeAspect="1"/>
          </p:cNvPicPr>
          <p:nvPr/>
        </p:nvPicPr>
        <p:blipFill>
          <a:blip r:embed="rId1"/>
          <a:stretch>
            <a:fillRect/>
          </a:stretch>
        </p:blipFill>
        <p:spPr>
          <a:xfrm>
            <a:off x="685800" y="1332309"/>
            <a:ext cx="214313" cy="221456"/>
          </a:xfrm>
          <a:prstGeom prst="rect">
            <a:avLst/>
          </a:prstGeom>
        </p:spPr>
      </p:pic>
      <p:sp>
        <p:nvSpPr>
          <p:cNvPr id="8" name="Text 5"/>
          <p:cNvSpPr/>
          <p:nvPr/>
        </p:nvSpPr>
        <p:spPr>
          <a:xfrm>
            <a:off x="685800" y="1685925"/>
            <a:ext cx="7875270" cy="4572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einer sicheren, skalierbaren Banking-Plattform mit Microservice-Architektur, die Kontoführung, Transaktionen und Finanzübersicht vereint.</a:t>
            </a:r>
            <a:endParaRPr lang="en-US" sz="1400" dirty="0"/>
          </a:p>
        </p:txBody>
      </p:sp>
      <p:sp>
        <p:nvSpPr>
          <p:cNvPr id="9" name="Shape 6"/>
          <p:cNvSpPr/>
          <p:nvPr/>
        </p:nvSpPr>
        <p:spPr>
          <a:xfrm>
            <a:off x="457200" y="2600325"/>
            <a:ext cx="8229600" cy="1400175"/>
          </a:xfrm>
          <a:prstGeom prst="roundRect">
            <a:avLst>
              <a:gd name="adj" fmla="val 4082"/>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985838" y="2828925"/>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Hauptfunktionen</a:t>
            </a:r>
            <a:endParaRPr lang="en-US" sz="1700" dirty="0"/>
          </a:p>
        </p:txBody>
      </p:sp>
      <p:pic>
        <p:nvPicPr>
          <p:cNvPr id="11" name="Image 1" descr="preencoded.png">    </p:cNvPr>
          <p:cNvPicPr>
            <a:picLocks noChangeAspect="1"/>
          </p:cNvPicPr>
          <p:nvPr/>
        </p:nvPicPr>
        <p:blipFill>
          <a:blip r:embed="rId2"/>
          <a:stretch>
            <a:fillRect/>
          </a:stretch>
        </p:blipFill>
        <p:spPr>
          <a:xfrm>
            <a:off x="685800" y="2864644"/>
            <a:ext cx="214313" cy="185738"/>
          </a:xfrm>
          <a:prstGeom prst="rect">
            <a:avLst/>
          </a:prstGeom>
        </p:spPr>
      </p:pic>
      <p:pic>
        <p:nvPicPr>
          <p:cNvPr id="12" name="Image 2" descr="preencoded.png">    </p:cNvPr>
          <p:cNvPicPr>
            <a:picLocks noChangeAspect="1"/>
          </p:cNvPicPr>
          <p:nvPr/>
        </p:nvPicPr>
        <p:blipFill>
          <a:blip r:embed="rId3"/>
          <a:stretch>
            <a:fillRect/>
          </a:stretch>
        </p:blipFill>
        <p:spPr>
          <a:xfrm>
            <a:off x="685800" y="3228975"/>
            <a:ext cx="171450" cy="171450"/>
          </a:xfrm>
          <a:prstGeom prst="rect">
            <a:avLst/>
          </a:prstGeom>
        </p:spPr>
      </p:pic>
      <p:sp>
        <p:nvSpPr>
          <p:cNvPr id="13" name="Text 8"/>
          <p:cNvSpPr/>
          <p:nvPr/>
        </p:nvSpPr>
        <p:spPr>
          <a:xfrm>
            <a:off x="942975" y="3200400"/>
            <a:ext cx="3074860"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Sicheres Login &amp; Authentifizierung</a:t>
            </a:r>
            <a:endParaRPr lang="en-US" sz="1400" dirty="0"/>
          </a:p>
        </p:txBody>
      </p:sp>
      <p:pic>
        <p:nvPicPr>
          <p:cNvPr id="14" name="Image 3" descr="preencoded.png">    </p:cNvPr>
          <p:cNvPicPr>
            <a:picLocks noChangeAspect="1"/>
          </p:cNvPicPr>
          <p:nvPr/>
        </p:nvPicPr>
        <p:blipFill>
          <a:blip r:embed="rId4"/>
          <a:stretch>
            <a:fillRect/>
          </a:stretch>
        </p:blipFill>
        <p:spPr>
          <a:xfrm>
            <a:off x="4629150" y="3228975"/>
            <a:ext cx="171450" cy="171450"/>
          </a:xfrm>
          <a:prstGeom prst="rect">
            <a:avLst/>
          </a:prstGeom>
        </p:spPr>
      </p:pic>
      <p:sp>
        <p:nvSpPr>
          <p:cNvPr id="15" name="Text 9"/>
          <p:cNvSpPr/>
          <p:nvPr/>
        </p:nvSpPr>
        <p:spPr>
          <a:xfrm>
            <a:off x="4886325" y="3200400"/>
            <a:ext cx="2208432"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Kontoübersicht &amp; Salden</a:t>
            </a:r>
            <a:endParaRPr lang="en-US" sz="1400" dirty="0"/>
          </a:p>
        </p:txBody>
      </p:sp>
      <p:pic>
        <p:nvPicPr>
          <p:cNvPr id="16" name="Image 4" descr="preencoded.png">    </p:cNvPr>
          <p:cNvPicPr>
            <a:picLocks noChangeAspect="1"/>
          </p:cNvPicPr>
          <p:nvPr/>
        </p:nvPicPr>
        <p:blipFill>
          <a:blip r:embed="rId5"/>
          <a:stretch>
            <a:fillRect/>
          </a:stretch>
        </p:blipFill>
        <p:spPr>
          <a:xfrm>
            <a:off x="685800" y="3571875"/>
            <a:ext cx="171450" cy="171450"/>
          </a:xfrm>
          <a:prstGeom prst="rect">
            <a:avLst/>
          </a:prstGeom>
        </p:spPr>
      </p:pic>
      <p:sp>
        <p:nvSpPr>
          <p:cNvPr id="17" name="Text 10"/>
          <p:cNvSpPr/>
          <p:nvPr/>
        </p:nvSpPr>
        <p:spPr>
          <a:xfrm>
            <a:off x="942975" y="3543300"/>
            <a:ext cx="1853924"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Transaktionshistorie</a:t>
            </a:r>
            <a:endParaRPr lang="en-US" sz="1400" dirty="0"/>
          </a:p>
        </p:txBody>
      </p:sp>
      <p:pic>
        <p:nvPicPr>
          <p:cNvPr id="18" name="Image 5" descr="preencoded.png">    </p:cNvPr>
          <p:cNvPicPr>
            <a:picLocks noChangeAspect="1"/>
          </p:cNvPicPr>
          <p:nvPr/>
        </p:nvPicPr>
        <p:blipFill>
          <a:blip r:embed="rId6"/>
          <a:stretch>
            <a:fillRect/>
          </a:stretch>
        </p:blipFill>
        <p:spPr>
          <a:xfrm>
            <a:off x="4629150" y="3571875"/>
            <a:ext cx="171450" cy="171450"/>
          </a:xfrm>
          <a:prstGeom prst="rect">
            <a:avLst/>
          </a:prstGeom>
        </p:spPr>
      </p:pic>
      <p:sp>
        <p:nvSpPr>
          <p:cNvPr id="19" name="Text 11"/>
          <p:cNvSpPr/>
          <p:nvPr/>
        </p:nvSpPr>
        <p:spPr>
          <a:xfrm>
            <a:off x="4886325" y="3543300"/>
            <a:ext cx="2573659"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Zahlungen &amp; Überweisungen</a:t>
            </a:r>
            <a:endParaRPr lang="en-US" sz="1400" dirty="0"/>
          </a:p>
        </p:txBody>
      </p:sp>
      <p:sp>
        <p:nvSpPr>
          <p:cNvPr id="20" name="Text 12"/>
          <p:cNvSpPr/>
          <p:nvPr/>
        </p:nvSpPr>
        <p:spPr>
          <a:xfrm>
            <a:off x="784027" y="4286250"/>
            <a:ext cx="8693051"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Tech-Stack</a:t>
            </a:r>
            <a:endParaRPr lang="en-US" sz="1700" dirty="0"/>
          </a:p>
        </p:txBody>
      </p:sp>
      <p:pic>
        <p:nvPicPr>
          <p:cNvPr id="21" name="Image 6" descr="preencoded.png">    </p:cNvPr>
          <p:cNvPicPr>
            <a:picLocks noChangeAspect="1"/>
          </p:cNvPicPr>
          <p:nvPr/>
        </p:nvPicPr>
        <p:blipFill>
          <a:blip r:embed="rId7"/>
          <a:stretch>
            <a:fillRect/>
          </a:stretch>
        </p:blipFill>
        <p:spPr>
          <a:xfrm>
            <a:off x="457200" y="4300538"/>
            <a:ext cx="241102" cy="228600"/>
          </a:xfrm>
          <a:prstGeom prst="rect">
            <a:avLst/>
          </a:prstGeom>
        </p:spPr>
      </p:pic>
      <p:pic>
        <p:nvPicPr>
          <p:cNvPr id="22" name="Image 7" descr="preencoded.png">    </p:cNvPr>
          <p:cNvPicPr>
            <a:picLocks noChangeAspect="1"/>
          </p:cNvPicPr>
          <p:nvPr/>
        </p:nvPicPr>
        <p:blipFill>
          <a:blip r:embed="rId8"/>
          <a:stretch>
            <a:fillRect/>
          </a:stretch>
        </p:blipFill>
        <p:spPr>
          <a:xfrm>
            <a:off x="2071688" y="4657725"/>
            <a:ext cx="5000625" cy="37329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65436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Systemarchitektur</a:t>
            </a:r>
            <a:endParaRPr lang="en-US" sz="2700" dirty="0"/>
          </a:p>
        </p:txBody>
      </p:sp>
      <p:sp>
        <p:nvSpPr>
          <p:cNvPr id="5" name="Shape 2"/>
          <p:cNvSpPr/>
          <p:nvPr/>
        </p:nvSpPr>
        <p:spPr>
          <a:xfrm>
            <a:off x="457200" y="1028700"/>
            <a:ext cx="8229600" cy="3914775"/>
          </a:xfrm>
          <a:prstGeom prst="roundRect">
            <a:avLst>
              <a:gd name="adj" fmla="val 2190"/>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3571875"/>
          </a:xfrm>
          <a:prstGeom prst="rect">
            <a:avLst/>
          </a:prstGeom>
        </p:spPr>
      </p:pic>
      <p:sp>
        <p:nvSpPr>
          <p:cNvPr id="7" name="Shape 3"/>
          <p:cNvSpPr/>
          <p:nvPr/>
        </p:nvSpPr>
        <p:spPr>
          <a:xfrm>
            <a:off x="457200" y="5172075"/>
            <a:ext cx="2628900" cy="914400"/>
          </a:xfrm>
          <a:prstGeom prst="roundRect">
            <a:avLst>
              <a:gd name="adj" fmla="val 6250"/>
            </a:avLst>
          </a:prstGeom>
          <a:solidFill>
            <a:srgbClr val="0047AB">
              <a:alpha val="10000"/>
            </a:srgbClr>
          </a:solidFill>
          <a:ln/>
        </p:spPr>
      </p:sp>
      <p:sp>
        <p:nvSpPr>
          <p:cNvPr id="8" name="Text 4"/>
          <p:cNvSpPr/>
          <p:nvPr/>
        </p:nvSpPr>
        <p:spPr>
          <a:xfrm>
            <a:off x="80010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Auth-Service</a:t>
            </a:r>
            <a:endParaRPr lang="en-US" sz="1400" dirty="0"/>
          </a:p>
        </p:txBody>
      </p:sp>
      <p:pic>
        <p:nvPicPr>
          <p:cNvPr id="9" name="Image 2" descr="preencoded.png">    </p:cNvPr>
          <p:cNvPicPr>
            <a:picLocks noChangeAspect="1"/>
          </p:cNvPicPr>
          <p:nvPr/>
        </p:nvPicPr>
        <p:blipFill>
          <a:blip r:embed="rId3"/>
          <a:stretch>
            <a:fillRect/>
          </a:stretch>
        </p:blipFill>
        <p:spPr>
          <a:xfrm>
            <a:off x="571500" y="5311378"/>
            <a:ext cx="171450" cy="178594"/>
          </a:xfrm>
          <a:prstGeom prst="rect">
            <a:avLst/>
          </a:prstGeom>
        </p:spPr>
      </p:pic>
      <p:sp>
        <p:nvSpPr>
          <p:cNvPr id="10" name="Text 5"/>
          <p:cNvSpPr/>
          <p:nvPr/>
        </p:nvSpPr>
        <p:spPr>
          <a:xfrm>
            <a:off x="5715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Verwaltet Authentifizierung, JWT-Tokens und Benutzerprofile</a:t>
            </a:r>
            <a:endParaRPr lang="en-US" sz="1100" dirty="0"/>
          </a:p>
        </p:txBody>
      </p:sp>
      <p:sp>
        <p:nvSpPr>
          <p:cNvPr id="11" name="Shape 6"/>
          <p:cNvSpPr/>
          <p:nvPr/>
        </p:nvSpPr>
        <p:spPr>
          <a:xfrm>
            <a:off x="3257550" y="5172075"/>
            <a:ext cx="2628900" cy="914400"/>
          </a:xfrm>
          <a:prstGeom prst="roundRect">
            <a:avLst>
              <a:gd name="adj" fmla="val 6250"/>
            </a:avLst>
          </a:prstGeom>
          <a:solidFill>
            <a:srgbClr val="0047AB">
              <a:alpha val="10000"/>
            </a:srgbClr>
          </a:solidFill>
          <a:ln/>
        </p:spPr>
      </p:sp>
      <p:sp>
        <p:nvSpPr>
          <p:cNvPr id="12" name="Text 7"/>
          <p:cNvSpPr/>
          <p:nvPr/>
        </p:nvSpPr>
        <p:spPr>
          <a:xfrm>
            <a:off x="360045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Account-Service</a:t>
            </a:r>
            <a:endParaRPr lang="en-US" sz="1400" dirty="0"/>
          </a:p>
        </p:txBody>
      </p:sp>
      <p:pic>
        <p:nvPicPr>
          <p:cNvPr id="13" name="Image 3" descr="preencoded.png">    </p:cNvPr>
          <p:cNvPicPr>
            <a:picLocks noChangeAspect="1"/>
          </p:cNvPicPr>
          <p:nvPr/>
        </p:nvPicPr>
        <p:blipFill>
          <a:blip r:embed="rId4"/>
          <a:stretch>
            <a:fillRect/>
          </a:stretch>
        </p:blipFill>
        <p:spPr>
          <a:xfrm>
            <a:off x="3371850" y="5311378"/>
            <a:ext cx="171450" cy="178594"/>
          </a:xfrm>
          <a:prstGeom prst="rect">
            <a:avLst/>
          </a:prstGeom>
        </p:spPr>
      </p:pic>
      <p:sp>
        <p:nvSpPr>
          <p:cNvPr id="14" name="Text 8"/>
          <p:cNvSpPr/>
          <p:nvPr/>
        </p:nvSpPr>
        <p:spPr>
          <a:xfrm>
            <a:off x="337185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Steuert Konten, Transaktionen und Kontoauszüge</a:t>
            </a:r>
            <a:endParaRPr lang="en-US" sz="1100" dirty="0"/>
          </a:p>
        </p:txBody>
      </p:sp>
      <p:sp>
        <p:nvSpPr>
          <p:cNvPr id="15" name="Shape 9"/>
          <p:cNvSpPr/>
          <p:nvPr/>
        </p:nvSpPr>
        <p:spPr>
          <a:xfrm>
            <a:off x="6057900" y="5172075"/>
            <a:ext cx="2628900" cy="914400"/>
          </a:xfrm>
          <a:prstGeom prst="roundRect">
            <a:avLst>
              <a:gd name="adj" fmla="val 6250"/>
            </a:avLst>
          </a:prstGeom>
          <a:solidFill>
            <a:srgbClr val="0047AB">
              <a:alpha val="10000"/>
            </a:srgbClr>
          </a:solidFill>
          <a:ln/>
        </p:spPr>
      </p:sp>
      <p:sp>
        <p:nvSpPr>
          <p:cNvPr id="16" name="Text 10"/>
          <p:cNvSpPr/>
          <p:nvPr/>
        </p:nvSpPr>
        <p:spPr>
          <a:xfrm>
            <a:off x="6422231" y="52863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a:t>
            </a:r>
            <a:endParaRPr lang="en-US" sz="1400" dirty="0"/>
          </a:p>
        </p:txBody>
      </p:sp>
      <p:pic>
        <p:nvPicPr>
          <p:cNvPr id="17" name="Image 4" descr="preencoded.png">    </p:cNvPr>
          <p:cNvPicPr>
            <a:picLocks noChangeAspect="1"/>
          </p:cNvPicPr>
          <p:nvPr/>
        </p:nvPicPr>
        <p:blipFill>
          <a:blip r:embed="rId5"/>
          <a:stretch>
            <a:fillRect/>
          </a:stretch>
        </p:blipFill>
        <p:spPr>
          <a:xfrm>
            <a:off x="6172200" y="5314950"/>
            <a:ext cx="192881" cy="171450"/>
          </a:xfrm>
          <a:prstGeom prst="rect">
            <a:avLst/>
          </a:prstGeom>
        </p:spPr>
      </p:pic>
      <p:sp>
        <p:nvSpPr>
          <p:cNvPr id="18" name="Text 11"/>
          <p:cNvSpPr/>
          <p:nvPr/>
        </p:nvSpPr>
        <p:spPr>
          <a:xfrm>
            <a:off x="61722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Reaktive SPA mit modernem UI/UX für Kundeninteraktionen</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429250"/>
          </a:xfrm>
          <a:prstGeom prst="roundRect">
            <a:avLst>
              <a:gd name="adj" fmla="val 0"/>
            </a:avLst>
          </a:prstGeom>
          <a:solidFill>
            <a:srgbClr val="FFFFFF"/>
          </a:solidFill>
          <a:ln/>
        </p:spPr>
      </p:sp>
      <p:sp>
        <p:nvSpPr>
          <p:cNvPr id="3" name="Shape 1"/>
          <p:cNvSpPr/>
          <p:nvPr/>
        </p:nvSpPr>
        <p:spPr>
          <a:xfrm>
            <a:off x="0" y="0"/>
            <a:ext cx="9144000" cy="54292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Auth-Service (JWT)</a:t>
            </a:r>
            <a:endParaRPr lang="en-US" sz="2700" dirty="0"/>
          </a:p>
        </p:txBody>
      </p:sp>
      <p:sp>
        <p:nvSpPr>
          <p:cNvPr id="5" name="Shape 3"/>
          <p:cNvSpPr/>
          <p:nvPr/>
        </p:nvSpPr>
        <p:spPr>
          <a:xfrm>
            <a:off x="457200" y="1028700"/>
            <a:ext cx="4005523" cy="3943350"/>
          </a:xfrm>
          <a:prstGeom prst="roundRect">
            <a:avLst>
              <a:gd name="adj" fmla="val 2174"/>
            </a:avLst>
          </a:prstGeom>
          <a:solidFill>
            <a:srgbClr val="FFFFFF"/>
          </a:solidFill>
          <a:ln/>
          <a:effectLst>
            <a:outerShdw sx="100000" sy="100000" kx="0" ky="0" algn="bl" rotWithShape="0" blurRad="76200" dist="508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3662623" cy="1521954"/>
          </a:xfrm>
          <a:prstGeom prst="rect">
            <a:avLst/>
          </a:prstGeom>
        </p:spPr>
      </p:pic>
      <p:sp>
        <p:nvSpPr>
          <p:cNvPr id="7" name="Shape 4"/>
          <p:cNvSpPr/>
          <p:nvPr/>
        </p:nvSpPr>
        <p:spPr>
          <a:xfrm>
            <a:off x="4691323" y="1028700"/>
            <a:ext cx="3995477" cy="3943350"/>
          </a:xfrm>
          <a:prstGeom prst="roundRect">
            <a:avLst>
              <a:gd name="adj" fmla="val 2174"/>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4862773" y="1200150"/>
            <a:ext cx="401783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Sicherheitsmechanismen</a:t>
            </a:r>
            <a:endParaRPr lang="en-US" sz="1700" dirty="0"/>
          </a:p>
        </p:txBody>
      </p:sp>
      <p:pic>
        <p:nvPicPr>
          <p:cNvPr id="9" name="Image 1" descr="preencoded.png">    </p:cNvPr>
          <p:cNvPicPr>
            <a:picLocks noChangeAspect="1"/>
          </p:cNvPicPr>
          <p:nvPr/>
        </p:nvPicPr>
        <p:blipFill>
          <a:blip r:embed="rId2"/>
          <a:stretch>
            <a:fillRect/>
          </a:stretch>
        </p:blipFill>
        <p:spPr>
          <a:xfrm>
            <a:off x="4862773" y="1657350"/>
            <a:ext cx="171450" cy="171450"/>
          </a:xfrm>
          <a:prstGeom prst="rect">
            <a:avLst/>
          </a:prstGeom>
        </p:spPr>
      </p:pic>
      <p:sp>
        <p:nvSpPr>
          <p:cNvPr id="10" name="Text 6"/>
          <p:cNvSpPr/>
          <p:nvPr/>
        </p:nvSpPr>
        <p:spPr>
          <a:xfrm>
            <a:off x="5148523" y="1635919"/>
            <a:ext cx="228422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JWT-Token-Generierung</a:t>
            </a:r>
            <a:endParaRPr lang="en-US" sz="1400" dirty="0"/>
          </a:p>
        </p:txBody>
      </p:sp>
      <p:sp>
        <p:nvSpPr>
          <p:cNvPr id="11" name="Text 7"/>
          <p:cNvSpPr/>
          <p:nvPr/>
        </p:nvSpPr>
        <p:spPr>
          <a:xfrm>
            <a:off x="5148523" y="1864519"/>
            <a:ext cx="3404957"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Signierte Tokens mit kurzer Gültigkeit für sichere Sessions</a:t>
            </a:r>
            <a:endParaRPr lang="en-US" sz="1400" dirty="0"/>
          </a:p>
        </p:txBody>
      </p:sp>
      <p:pic>
        <p:nvPicPr>
          <p:cNvPr id="12" name="Image 2" descr="preencoded.png">    </p:cNvPr>
          <p:cNvPicPr>
            <a:picLocks noChangeAspect="1"/>
          </p:cNvPicPr>
          <p:nvPr/>
        </p:nvPicPr>
        <p:blipFill>
          <a:blip r:embed="rId3"/>
          <a:stretch>
            <a:fillRect/>
          </a:stretch>
        </p:blipFill>
        <p:spPr>
          <a:xfrm>
            <a:off x="4862773" y="2493169"/>
            <a:ext cx="171450" cy="157163"/>
          </a:xfrm>
          <a:prstGeom prst="rect">
            <a:avLst/>
          </a:prstGeom>
        </p:spPr>
      </p:pic>
      <p:sp>
        <p:nvSpPr>
          <p:cNvPr id="13" name="Text 8"/>
          <p:cNvSpPr/>
          <p:nvPr/>
        </p:nvSpPr>
        <p:spPr>
          <a:xfrm>
            <a:off x="5148523" y="2464594"/>
            <a:ext cx="1692520"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Refresh-Strategie</a:t>
            </a:r>
            <a:endParaRPr lang="en-US" sz="1400" dirty="0"/>
          </a:p>
        </p:txBody>
      </p:sp>
      <p:sp>
        <p:nvSpPr>
          <p:cNvPr id="14" name="Text 9"/>
          <p:cNvSpPr/>
          <p:nvPr/>
        </p:nvSpPr>
        <p:spPr>
          <a:xfrm>
            <a:off x="5148523" y="2693194"/>
            <a:ext cx="3231163"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Automatische Token-Erneuerung ohne erneutes Login</a:t>
            </a:r>
            <a:endParaRPr lang="en-US" sz="1400" dirty="0"/>
          </a:p>
        </p:txBody>
      </p:sp>
      <p:pic>
        <p:nvPicPr>
          <p:cNvPr id="15" name="Image 3" descr="preencoded.png">    </p:cNvPr>
          <p:cNvPicPr>
            <a:picLocks noChangeAspect="1"/>
          </p:cNvPicPr>
          <p:nvPr/>
        </p:nvPicPr>
        <p:blipFill>
          <a:blip r:embed="rId4"/>
          <a:stretch>
            <a:fillRect/>
          </a:stretch>
        </p:blipFill>
        <p:spPr>
          <a:xfrm>
            <a:off x="4862773" y="3314700"/>
            <a:ext cx="150019" cy="171450"/>
          </a:xfrm>
          <a:prstGeom prst="rect">
            <a:avLst/>
          </a:prstGeom>
        </p:spPr>
      </p:pic>
      <p:sp>
        <p:nvSpPr>
          <p:cNvPr id="16" name="Text 10"/>
          <p:cNvSpPr/>
          <p:nvPr/>
        </p:nvSpPr>
        <p:spPr>
          <a:xfrm>
            <a:off x="5127092" y="3293269"/>
            <a:ext cx="179465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Password-Hashing</a:t>
            </a:r>
            <a:endParaRPr lang="en-US" sz="1400" dirty="0"/>
          </a:p>
        </p:txBody>
      </p:sp>
      <p:sp>
        <p:nvSpPr>
          <p:cNvPr id="17" name="Text 11"/>
          <p:cNvSpPr/>
          <p:nvPr/>
        </p:nvSpPr>
        <p:spPr>
          <a:xfrm>
            <a:off x="5127092" y="3521869"/>
            <a:ext cx="2484976"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Bcrypt mit Salt für maximalen Passwortschutz</a:t>
            </a:r>
            <a:endParaRPr lang="en-US" sz="1400" dirty="0"/>
          </a:p>
        </p:txBody>
      </p:sp>
      <p:pic>
        <p:nvPicPr>
          <p:cNvPr id="18" name="Image 4" descr="preencoded.png">    </p:cNvPr>
          <p:cNvPicPr>
            <a:picLocks noChangeAspect="1"/>
          </p:cNvPicPr>
          <p:nvPr/>
        </p:nvPicPr>
        <p:blipFill>
          <a:blip r:embed="rId5"/>
          <a:stretch>
            <a:fillRect/>
          </a:stretch>
        </p:blipFill>
        <p:spPr>
          <a:xfrm>
            <a:off x="4862773" y="4139803"/>
            <a:ext cx="171450" cy="178594"/>
          </a:xfrm>
          <a:prstGeom prst="rect">
            <a:avLst/>
          </a:prstGeom>
        </p:spPr>
      </p:pic>
      <p:sp>
        <p:nvSpPr>
          <p:cNvPr id="19" name="Text 12"/>
          <p:cNvSpPr/>
          <p:nvPr/>
        </p:nvSpPr>
        <p:spPr>
          <a:xfrm>
            <a:off x="5148523" y="4121944"/>
            <a:ext cx="1477202"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HTTPS &amp; CORS</a:t>
            </a:r>
            <a:endParaRPr lang="en-US" sz="1400" dirty="0"/>
          </a:p>
        </p:txBody>
      </p:sp>
      <p:sp>
        <p:nvSpPr>
          <p:cNvPr id="20" name="Text 13"/>
          <p:cNvSpPr/>
          <p:nvPr/>
        </p:nvSpPr>
        <p:spPr>
          <a:xfrm>
            <a:off x="5148523" y="4350544"/>
            <a:ext cx="2941060"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Verschlüsselte Kommunikation und Origin-Schutz</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100512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100512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Account-Service</a:t>
            </a:r>
            <a:endParaRPr lang="en-US" sz="2700" dirty="0"/>
          </a:p>
        </p:txBody>
      </p:sp>
      <p:sp>
        <p:nvSpPr>
          <p:cNvPr id="5" name="Shape 2"/>
          <p:cNvSpPr/>
          <p:nvPr/>
        </p:nvSpPr>
        <p:spPr>
          <a:xfrm>
            <a:off x="457200" y="1028700"/>
            <a:ext cx="8229600" cy="5743575"/>
          </a:xfrm>
          <a:prstGeom prst="roundRect">
            <a:avLst>
              <a:gd name="adj" fmla="val 1493"/>
            </a:avLst>
          </a:prstGeom>
          <a:solidFill>
            <a:srgbClr val="1E293B"/>
          </a:solidFill>
          <a:ln/>
          <a:effectLst>
            <a:outerShdw sx="100000" sy="100000" kx="0" ky="0" algn="bl" rotWithShape="0" blurRad="190500" dist="127000" dir="5400000">
              <a:srgbClr val="000000">
                <a:alpha val="10000"/>
              </a:srgbClr>
            </a:outerShdw>
          </a:effectLst>
        </p:spPr>
      </p:sp>
      <p:sp>
        <p:nvSpPr>
          <p:cNvPr id="6" name="Text 3"/>
          <p:cNvSpPr/>
          <p:nvPr/>
        </p:nvSpPr>
        <p:spPr>
          <a:xfrm>
            <a:off x="628650" y="1200150"/>
            <a:ext cx="7972425" cy="5400675"/>
          </a:xfrm>
          <a:prstGeom prst="rect">
            <a:avLst/>
          </a:prstGeom>
          <a:noFill/>
          <a:ln/>
        </p:spPr>
        <p:txBody>
          <a:bodyPr wrap="square" lIns="0" tIns="0" rIns="0" bIns="0" rtlCol="0" anchor="t"/>
          <a:lstStyle/>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@RestController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D700"/>
                </a:solidFill>
                <a:latin typeface="ui-monospace" pitchFamily="34" charset="0"/>
                <a:ea typeface="ui-monospace" pitchFamily="34" charset="-122"/>
                <a:cs typeface="ui-monospace" pitchFamily="34" charset="-120"/>
              </a:rPr>
              <a:t>@RequestMapping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"/api/v1/accounts"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 class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private final</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@Autowired</a:t>
            </a:r>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this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.accountService =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@GetMapping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"/{accountId}"</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getAccount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PathVariable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String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accountId)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 = accountService.findById(accountId);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.ok(account);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@PostMapping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"/transfer"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transferFunds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RequestBody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TransferRequest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result = accountService.transferFunds(</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request.getSourceAccountId(),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request.getTargetAccountId(),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request.getAmount());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.ok(result);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p:txBody>
      </p:sp>
      <p:sp>
        <p:nvSpPr>
          <p:cNvPr id="7" name="Shape 4"/>
          <p:cNvSpPr/>
          <p:nvPr/>
        </p:nvSpPr>
        <p:spPr>
          <a:xfrm>
            <a:off x="457200" y="7000875"/>
            <a:ext cx="8229600" cy="2593181"/>
          </a:xfrm>
          <a:prstGeom prst="roundRect">
            <a:avLst>
              <a:gd name="adj" fmla="val 3306"/>
            </a:avLst>
          </a:prstGeom>
          <a:solidFill>
            <a:srgbClr val="FFFFFF"/>
          </a:solidFill>
          <a:ln/>
          <a:effectLst>
            <a:outerShdw sx="100000" sy="100000" kx="0" ky="0" algn="bl" rotWithShape="0" blurRad="76200" dist="50800" dir="5400000">
              <a:srgbClr val="000000">
                <a:alpha val="10000"/>
              </a:srgbClr>
            </a:outerShdw>
          </a:effectLst>
        </p:spPr>
      </p:sp>
      <p:sp>
        <p:nvSpPr>
          <p:cNvPr id="8" name="Text 5"/>
          <p:cNvSpPr/>
          <p:nvPr/>
        </p:nvSpPr>
        <p:spPr>
          <a:xfrm>
            <a:off x="628650" y="7172325"/>
            <a:ext cx="867537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Kernendpunkte</a:t>
            </a:r>
            <a:endParaRPr lang="en-US" sz="1700" dirty="0"/>
          </a:p>
        </p:txBody>
      </p:sp>
      <p:sp>
        <p:nvSpPr>
          <p:cNvPr id="9" name="Shape 6"/>
          <p:cNvSpPr/>
          <p:nvPr/>
        </p:nvSpPr>
        <p:spPr>
          <a:xfrm>
            <a:off x="628650" y="7543800"/>
            <a:ext cx="7886700" cy="371475"/>
          </a:xfrm>
          <a:prstGeom prst="roundRect">
            <a:avLst>
              <a:gd name="adj" fmla="val 0"/>
            </a:avLst>
          </a:prstGeom>
          <a:solidFill>
            <a:srgbClr val="0047AB"/>
          </a:solidFill>
          <a:ln/>
        </p:spPr>
      </p:sp>
      <p:sp>
        <p:nvSpPr>
          <p:cNvPr id="10" name="Text 7"/>
          <p:cNvSpPr/>
          <p:nvPr/>
        </p:nvSpPr>
        <p:spPr>
          <a:xfrm>
            <a:off x="628650" y="7543800"/>
            <a:ext cx="3812787"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Endpunkt</a:t>
            </a:r>
            <a:endParaRPr lang="en-US" sz="1100" dirty="0"/>
          </a:p>
        </p:txBody>
      </p:sp>
      <p:sp>
        <p:nvSpPr>
          <p:cNvPr id="11" name="Text 8"/>
          <p:cNvSpPr/>
          <p:nvPr/>
        </p:nvSpPr>
        <p:spPr>
          <a:xfrm>
            <a:off x="4094820" y="7543800"/>
            <a:ext cx="1306311"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Methode</a:t>
            </a:r>
            <a:endParaRPr lang="en-US" sz="1100" dirty="0"/>
          </a:p>
        </p:txBody>
      </p:sp>
      <p:sp>
        <p:nvSpPr>
          <p:cNvPr id="12" name="Text 9"/>
          <p:cNvSpPr/>
          <p:nvPr/>
        </p:nvSpPr>
        <p:spPr>
          <a:xfrm>
            <a:off x="5181674" y="7543800"/>
            <a:ext cx="3667043"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Beschreibung</a:t>
            </a:r>
            <a:endParaRPr lang="en-US" sz="1100" dirty="0"/>
          </a:p>
        </p:txBody>
      </p:sp>
      <p:sp>
        <p:nvSpPr>
          <p:cNvPr id="13" name="Shape 10"/>
          <p:cNvSpPr/>
          <p:nvPr/>
        </p:nvSpPr>
        <p:spPr>
          <a:xfrm>
            <a:off x="628650" y="8290322"/>
            <a:ext cx="7886700" cy="0"/>
          </a:xfrm>
          <a:prstGeom prst="line">
            <a:avLst/>
          </a:prstGeom>
          <a:noFill/>
          <a:ln w="12700">
            <a:solidFill>
              <a:srgbClr val="E5E7EB"/>
            </a:solidFill>
            <a:prstDash val="solid"/>
          </a:ln>
        </p:spPr>
      </p:sp>
      <p:sp>
        <p:nvSpPr>
          <p:cNvPr id="14" name="Shape 11"/>
          <p:cNvSpPr/>
          <p:nvPr/>
        </p:nvSpPr>
        <p:spPr>
          <a:xfrm>
            <a:off x="628650" y="7915275"/>
            <a:ext cx="3466170" cy="375047"/>
          </a:xfrm>
          <a:prstGeom prst="roundRect">
            <a:avLst>
              <a:gd name="adj" fmla="val 0"/>
            </a:avLst>
          </a:prstGeom>
          <a:solidFill>
            <a:srgbClr val="F9FAFB"/>
          </a:solidFill>
          <a:ln/>
        </p:spPr>
      </p:sp>
      <p:sp>
        <p:nvSpPr>
          <p:cNvPr id="15" name="Text 12"/>
          <p:cNvSpPr/>
          <p:nvPr/>
        </p:nvSpPr>
        <p:spPr>
          <a:xfrm>
            <a:off x="628650" y="7915275"/>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a:t>
            </a:r>
            <a:endParaRPr lang="en-US" sz="1100" dirty="0"/>
          </a:p>
        </p:txBody>
      </p:sp>
      <p:sp>
        <p:nvSpPr>
          <p:cNvPr id="16" name="Text 13"/>
          <p:cNvSpPr/>
          <p:nvPr/>
        </p:nvSpPr>
        <p:spPr>
          <a:xfrm>
            <a:off x="4094820" y="7915275"/>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17" name="Text 14"/>
          <p:cNvSpPr/>
          <p:nvPr/>
        </p:nvSpPr>
        <p:spPr>
          <a:xfrm>
            <a:off x="5181674" y="7915275"/>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Alle Konten des Benutzers abrufen</a:t>
            </a:r>
            <a:endParaRPr lang="en-US" sz="1100" dirty="0"/>
          </a:p>
        </p:txBody>
      </p:sp>
      <p:sp>
        <p:nvSpPr>
          <p:cNvPr id="18" name="Shape 15"/>
          <p:cNvSpPr/>
          <p:nvPr/>
        </p:nvSpPr>
        <p:spPr>
          <a:xfrm>
            <a:off x="628650" y="8668941"/>
            <a:ext cx="7886700" cy="0"/>
          </a:xfrm>
          <a:prstGeom prst="line">
            <a:avLst/>
          </a:prstGeom>
          <a:noFill/>
          <a:ln w="12700">
            <a:solidFill>
              <a:srgbClr val="E5E7EB"/>
            </a:solidFill>
            <a:prstDash val="solid"/>
          </a:ln>
        </p:spPr>
      </p:sp>
      <p:sp>
        <p:nvSpPr>
          <p:cNvPr id="19" name="Shape 16"/>
          <p:cNvSpPr/>
          <p:nvPr/>
        </p:nvSpPr>
        <p:spPr>
          <a:xfrm>
            <a:off x="628650" y="8290322"/>
            <a:ext cx="3466170" cy="378619"/>
          </a:xfrm>
          <a:prstGeom prst="roundRect">
            <a:avLst>
              <a:gd name="adj" fmla="val 0"/>
            </a:avLst>
          </a:prstGeom>
          <a:solidFill>
            <a:srgbClr val="F9FAFB"/>
          </a:solidFill>
          <a:ln/>
        </p:spPr>
      </p:sp>
      <p:sp>
        <p:nvSpPr>
          <p:cNvPr id="20" name="Text 17"/>
          <p:cNvSpPr/>
          <p:nvPr/>
        </p:nvSpPr>
        <p:spPr>
          <a:xfrm>
            <a:off x="628650" y="8290322"/>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/api/v1/accounts/{id}</a:t>
            </a:r>
            <a:endParaRPr lang="en-US" sz="1100" dirty="0"/>
          </a:p>
        </p:txBody>
      </p:sp>
      <p:sp>
        <p:nvSpPr>
          <p:cNvPr id="21" name="Text 18"/>
          <p:cNvSpPr/>
          <p:nvPr/>
        </p:nvSpPr>
        <p:spPr>
          <a:xfrm>
            <a:off x="4094820" y="8290322"/>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22" name="Text 19"/>
          <p:cNvSpPr/>
          <p:nvPr/>
        </p:nvSpPr>
        <p:spPr>
          <a:xfrm>
            <a:off x="5181674" y="8290322"/>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Einzelnes Konto mit Details abrufen</a:t>
            </a:r>
            <a:endParaRPr lang="en-US" sz="1100" dirty="0"/>
          </a:p>
        </p:txBody>
      </p:sp>
      <p:sp>
        <p:nvSpPr>
          <p:cNvPr id="23" name="Shape 20"/>
          <p:cNvSpPr/>
          <p:nvPr/>
        </p:nvSpPr>
        <p:spPr>
          <a:xfrm>
            <a:off x="628650" y="9047559"/>
            <a:ext cx="7886700" cy="0"/>
          </a:xfrm>
          <a:prstGeom prst="line">
            <a:avLst/>
          </a:prstGeom>
          <a:noFill/>
          <a:ln w="12700">
            <a:solidFill>
              <a:srgbClr val="E5E7EB"/>
            </a:solidFill>
            <a:prstDash val="solid"/>
          </a:ln>
        </p:spPr>
      </p:sp>
      <p:sp>
        <p:nvSpPr>
          <p:cNvPr id="24" name="Shape 21"/>
          <p:cNvSpPr/>
          <p:nvPr/>
        </p:nvSpPr>
        <p:spPr>
          <a:xfrm>
            <a:off x="628650" y="8668941"/>
            <a:ext cx="3466170" cy="378619"/>
          </a:xfrm>
          <a:prstGeom prst="roundRect">
            <a:avLst>
              <a:gd name="adj" fmla="val 0"/>
            </a:avLst>
          </a:prstGeom>
          <a:solidFill>
            <a:srgbClr val="F9FAFB"/>
          </a:solidFill>
          <a:ln/>
        </p:spPr>
      </p:sp>
      <p:sp>
        <p:nvSpPr>
          <p:cNvPr id="25" name="Text 22"/>
          <p:cNvSpPr/>
          <p:nvPr/>
        </p:nvSpPr>
        <p:spPr>
          <a:xfrm>
            <a:off x="628650" y="8668941"/>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/api/v1/accounts/transfer</a:t>
            </a:r>
            <a:endParaRPr lang="en-US" sz="1100" dirty="0"/>
          </a:p>
        </p:txBody>
      </p:sp>
      <p:sp>
        <p:nvSpPr>
          <p:cNvPr id="26" name="Text 23"/>
          <p:cNvSpPr/>
          <p:nvPr/>
        </p:nvSpPr>
        <p:spPr>
          <a:xfrm>
            <a:off x="4094820" y="8668941"/>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a:t>
            </a:r>
            <a:endParaRPr lang="en-US" sz="1100" dirty="0"/>
          </a:p>
        </p:txBody>
      </p:sp>
      <p:sp>
        <p:nvSpPr>
          <p:cNvPr id="27" name="Text 24"/>
          <p:cNvSpPr/>
          <p:nvPr/>
        </p:nvSpPr>
        <p:spPr>
          <a:xfrm>
            <a:off x="5181674" y="8668941"/>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Geldüberweisung zwischen Konten</a:t>
            </a:r>
            <a:endParaRPr lang="en-US" sz="1100" dirty="0"/>
          </a:p>
        </p:txBody>
      </p:sp>
      <p:sp>
        <p:nvSpPr>
          <p:cNvPr id="28" name="Shape 25"/>
          <p:cNvSpPr/>
          <p:nvPr/>
        </p:nvSpPr>
        <p:spPr>
          <a:xfrm rot="10800000">
            <a:off x="628650" y="9047559"/>
            <a:ext cx="3466170" cy="375047"/>
          </a:xfrm>
          <a:prstGeom prst="round1Rect">
            <a:avLst/>
          </a:prstGeom>
          <a:solidFill>
            <a:srgbClr val="F9FAFB"/>
          </a:solidFill>
          <a:ln/>
        </p:spPr>
      </p:sp>
      <p:sp>
        <p:nvSpPr>
          <p:cNvPr id="29" name="Text 26"/>
          <p:cNvSpPr/>
          <p:nvPr/>
        </p:nvSpPr>
        <p:spPr>
          <a:xfrm>
            <a:off x="628650" y="9047559"/>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/api/v1/accounts/transactions</a:t>
            </a:r>
            <a:endParaRPr lang="en-US" sz="1100" dirty="0"/>
          </a:p>
        </p:txBody>
      </p:sp>
      <p:sp>
        <p:nvSpPr>
          <p:cNvPr id="30" name="Text 27"/>
          <p:cNvSpPr/>
          <p:nvPr/>
        </p:nvSpPr>
        <p:spPr>
          <a:xfrm>
            <a:off x="4094820" y="9047559"/>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31" name="Text 28"/>
          <p:cNvSpPr/>
          <p:nvPr/>
        </p:nvSpPr>
        <p:spPr>
          <a:xfrm>
            <a:off x="5181674" y="9047559"/>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Transaktionshistorie abrufen</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8476059"/>
          </a:xfrm>
          <a:prstGeom prst="roundRect">
            <a:avLst>
              <a:gd name="adj" fmla="val 0"/>
            </a:avLst>
          </a:prstGeom>
          <a:solidFill>
            <a:srgbClr val="FFFFFF"/>
          </a:solidFill>
          <a:ln/>
        </p:spPr>
      </p:sp>
      <p:sp>
        <p:nvSpPr>
          <p:cNvPr id="3" name="Shape 1"/>
          <p:cNvSpPr/>
          <p:nvPr/>
        </p:nvSpPr>
        <p:spPr>
          <a:xfrm>
            <a:off x="0" y="0"/>
            <a:ext cx="9144000" cy="8476059"/>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Frontend-UI</a:t>
            </a:r>
            <a:endParaRPr lang="en-US" sz="2700" dirty="0"/>
          </a:p>
        </p:txBody>
      </p:sp>
      <p:pic>
        <p:nvPicPr>
          <p:cNvPr id="5" name="Image 0" descr="preencoded.png">    </p:cNvPr>
          <p:cNvPicPr>
            <a:picLocks noChangeAspect="1"/>
          </p:cNvPicPr>
          <p:nvPr/>
        </p:nvPicPr>
        <p:blipFill>
          <a:blip r:embed="rId1"/>
          <a:stretch>
            <a:fillRect/>
          </a:stretch>
        </p:blipFill>
        <p:spPr>
          <a:xfrm>
            <a:off x="1893094" y="1028700"/>
            <a:ext cx="5357813" cy="4018359"/>
          </a:xfrm>
          <a:prstGeom prst="rect">
            <a:avLst/>
          </a:prstGeom>
          <a:effectLst>
            <a:outerShdw sx="100000" sy="100000" kx="0" ky="0" algn="bl" rotWithShape="0" blurRad="317500" dist="254000" dir="5400000">
              <a:srgbClr val="000000">
                <a:alpha val="10000"/>
              </a:srgbClr>
            </a:outerShdw>
          </a:effectLst>
        </p:spPr>
      </p:pic>
      <p:sp>
        <p:nvSpPr>
          <p:cNvPr id="6" name="Shape 3"/>
          <p:cNvSpPr/>
          <p:nvPr/>
        </p:nvSpPr>
        <p:spPr>
          <a:xfrm>
            <a:off x="457200"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7" name="Image 1" descr="preencoded.png">    </p:cNvPr>
          <p:cNvPicPr>
            <a:picLocks noChangeAspect="1"/>
          </p:cNvPicPr>
          <p:nvPr/>
        </p:nvPicPr>
        <p:blipFill>
          <a:blip r:embed="rId2"/>
          <a:stretch>
            <a:fillRect/>
          </a:stretch>
        </p:blipFill>
        <p:spPr>
          <a:xfrm>
            <a:off x="1581113" y="5504259"/>
            <a:ext cx="342900" cy="342900"/>
          </a:xfrm>
          <a:prstGeom prst="rect">
            <a:avLst/>
          </a:prstGeom>
        </p:spPr>
      </p:pic>
      <p:sp>
        <p:nvSpPr>
          <p:cNvPr id="8" name="Text 4"/>
          <p:cNvSpPr/>
          <p:nvPr/>
        </p:nvSpPr>
        <p:spPr>
          <a:xfrm>
            <a:off x="516259"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Dashboard</a:t>
            </a:r>
            <a:endParaRPr lang="en-US" sz="1400" dirty="0"/>
          </a:p>
        </p:txBody>
      </p:sp>
      <p:sp>
        <p:nvSpPr>
          <p:cNvPr id="9" name="Text 5"/>
          <p:cNvSpPr/>
          <p:nvPr/>
        </p:nvSpPr>
        <p:spPr>
          <a:xfrm>
            <a:off x="585788" y="6275784"/>
            <a:ext cx="2333551" cy="600075"/>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Übersichtliche Darstellung aller Konten, Salden und aktueller Transaktionen auf einen Blick.</a:t>
            </a:r>
            <a:endParaRPr lang="en-US" sz="1100" dirty="0"/>
          </a:p>
        </p:txBody>
      </p:sp>
      <p:sp>
        <p:nvSpPr>
          <p:cNvPr id="10" name="Shape 6"/>
          <p:cNvSpPr/>
          <p:nvPr/>
        </p:nvSpPr>
        <p:spPr>
          <a:xfrm>
            <a:off x="3276526" y="5332809"/>
            <a:ext cx="2590837"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1" name="Image 2" descr="preencoded.png">    </p:cNvPr>
          <p:cNvPicPr>
            <a:picLocks noChangeAspect="1"/>
          </p:cNvPicPr>
          <p:nvPr/>
        </p:nvPicPr>
        <p:blipFill>
          <a:blip r:embed="rId3"/>
          <a:stretch>
            <a:fillRect/>
          </a:stretch>
        </p:blipFill>
        <p:spPr>
          <a:xfrm>
            <a:off x="4400438" y="5497116"/>
            <a:ext cx="342900" cy="357188"/>
          </a:xfrm>
          <a:prstGeom prst="rect">
            <a:avLst/>
          </a:prstGeom>
        </p:spPr>
      </p:pic>
      <p:sp>
        <p:nvSpPr>
          <p:cNvPr id="12" name="Text 7"/>
          <p:cNvSpPr/>
          <p:nvPr/>
        </p:nvSpPr>
        <p:spPr>
          <a:xfrm>
            <a:off x="3335579" y="5961459"/>
            <a:ext cx="2472731"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Transaktionen</a:t>
            </a:r>
            <a:endParaRPr lang="en-US" sz="1400" dirty="0"/>
          </a:p>
        </p:txBody>
      </p:sp>
      <p:sp>
        <p:nvSpPr>
          <p:cNvPr id="13" name="Text 8"/>
          <p:cNvSpPr/>
          <p:nvPr/>
        </p:nvSpPr>
        <p:spPr>
          <a:xfrm>
            <a:off x="3405113" y="6275784"/>
            <a:ext cx="2333662"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Einfache Durchführung von Überweisungen mit Echtzeit-Validierung und Transaktionshistorie.</a:t>
            </a:r>
            <a:endParaRPr lang="en-US" sz="1100" dirty="0"/>
          </a:p>
        </p:txBody>
      </p:sp>
      <p:sp>
        <p:nvSpPr>
          <p:cNvPr id="14" name="Shape 9"/>
          <p:cNvSpPr/>
          <p:nvPr/>
        </p:nvSpPr>
        <p:spPr>
          <a:xfrm>
            <a:off x="6095963"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5" name="Image 3" descr="preencoded.png">    </p:cNvPr>
          <p:cNvPicPr>
            <a:picLocks noChangeAspect="1"/>
          </p:cNvPicPr>
          <p:nvPr/>
        </p:nvPicPr>
        <p:blipFill>
          <a:blip r:embed="rId4"/>
          <a:stretch>
            <a:fillRect/>
          </a:stretch>
        </p:blipFill>
        <p:spPr>
          <a:xfrm>
            <a:off x="7219876" y="5525691"/>
            <a:ext cx="342900" cy="300038"/>
          </a:xfrm>
          <a:prstGeom prst="rect">
            <a:avLst/>
          </a:prstGeom>
        </p:spPr>
      </p:pic>
      <p:sp>
        <p:nvSpPr>
          <p:cNvPr id="16" name="Text 10"/>
          <p:cNvSpPr/>
          <p:nvPr/>
        </p:nvSpPr>
        <p:spPr>
          <a:xfrm>
            <a:off x="6155022"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Analysen</a:t>
            </a:r>
            <a:endParaRPr lang="en-US" sz="1400" dirty="0"/>
          </a:p>
        </p:txBody>
      </p:sp>
      <p:sp>
        <p:nvSpPr>
          <p:cNvPr id="17" name="Text 11"/>
          <p:cNvSpPr/>
          <p:nvPr/>
        </p:nvSpPr>
        <p:spPr>
          <a:xfrm>
            <a:off x="6224550"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Visuelle Darstellung von Ausgaben und Einnahmen mit Kategorisierung und Trendanalyse.</a:t>
            </a:r>
            <a:endParaRPr lang="en-US" sz="1100" dirty="0"/>
          </a:p>
        </p:txBody>
      </p:sp>
      <p:sp>
        <p:nvSpPr>
          <p:cNvPr id="18" name="Shape 12"/>
          <p:cNvSpPr/>
          <p:nvPr/>
        </p:nvSpPr>
        <p:spPr>
          <a:xfrm>
            <a:off x="457200" y="7533084"/>
            <a:ext cx="8229600" cy="485775"/>
          </a:xfrm>
          <a:prstGeom prst="roundRect">
            <a:avLst>
              <a:gd name="adj" fmla="val 17647"/>
            </a:avLst>
          </a:prstGeom>
          <a:solidFill>
            <a:srgbClr val="0047AB">
              <a:alpha val="5000"/>
            </a:srgbClr>
          </a:solidFill>
          <a:ln/>
        </p:spPr>
      </p:sp>
      <p:pic>
        <p:nvPicPr>
          <p:cNvPr id="19" name="Image 4" descr="preencoded.png">    </p:cNvPr>
          <p:cNvPicPr>
            <a:picLocks noChangeAspect="1"/>
          </p:cNvPicPr>
          <p:nvPr/>
        </p:nvPicPr>
        <p:blipFill>
          <a:blip r:embed="rId5"/>
          <a:stretch>
            <a:fillRect/>
          </a:stretch>
        </p:blipFill>
        <p:spPr>
          <a:xfrm>
            <a:off x="571500" y="7665244"/>
            <a:ext cx="214313" cy="221456"/>
          </a:xfrm>
          <a:prstGeom prst="rect">
            <a:avLst/>
          </a:prstGeom>
        </p:spPr>
      </p:pic>
      <p:sp>
        <p:nvSpPr>
          <p:cNvPr id="20" name="Text 13"/>
          <p:cNvSpPr/>
          <p:nvPr/>
        </p:nvSpPr>
        <p:spPr>
          <a:xfrm>
            <a:off x="900113" y="7675959"/>
            <a:ext cx="780999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Das UI wurde mit React und Material-UI entwickelt, mit Fokus auf Responsive Design und Barrierefreiheit.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600075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00075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Login</a:t>
            </a:r>
            <a:endParaRPr lang="en-US" sz="2700" dirty="0"/>
          </a:p>
        </p:txBody>
      </p:sp>
      <p:pic>
        <p:nvPicPr>
          <p:cNvPr id="5" name="Image 1" descr="preencoded.png">    </p:cNvPr>
          <p:cNvPicPr>
            <a:picLocks noChangeAspect="1"/>
          </p:cNvPicPr>
          <p:nvPr/>
        </p:nvPicPr>
        <p:blipFill>
          <a:blip r:embed="rId2"/>
          <a:stretch>
            <a:fillRect/>
          </a:stretch>
        </p:blipFill>
        <p:spPr>
          <a:xfrm>
            <a:off x="457200" y="2310780"/>
            <a:ext cx="2600883" cy="1950579"/>
          </a:xfrm>
          <a:prstGeom prst="rect">
            <a:avLst/>
          </a:prstGeom>
          <a:effectLst>
            <a:outerShdw sx="100000" sy="100000" kx="0" ky="0" algn="bl" rotWithShape="0" blurRad="190500" dist="127000" dir="5400000">
              <a:srgbClr val="000000">
                <a:alpha val="10000"/>
              </a:srgbClr>
            </a:outerShdw>
          </a:effectLst>
        </p:spPr>
      </p:pic>
      <p:sp>
        <p:nvSpPr>
          <p:cNvPr id="6" name="Shape 2"/>
          <p:cNvSpPr/>
          <p:nvPr/>
        </p:nvSpPr>
        <p:spPr>
          <a:xfrm>
            <a:off x="3400983" y="1028700"/>
            <a:ext cx="5285817" cy="4514850"/>
          </a:xfrm>
          <a:prstGeom prst="roundRect">
            <a:avLst>
              <a:gd name="adj" fmla="val 1899"/>
            </a:avLst>
          </a:prstGeom>
          <a:solidFill>
            <a:srgbClr val="FFFFFF"/>
          </a:solidFill>
          <a:ln/>
          <a:effectLst>
            <a:outerShdw sx="100000" sy="100000" kx="0" ky="0" algn="bl" rotWithShape="0" blurRad="190500" dist="127000" dir="5400000">
              <a:srgbClr val="000000">
                <a:alpha val="10000"/>
              </a:srgbClr>
            </a:outerShdw>
          </a:effectLst>
        </p:spPr>
      </p:sp>
      <p:sp>
        <p:nvSpPr>
          <p:cNvPr id="7" name="Text 3"/>
          <p:cNvSpPr/>
          <p:nvPr/>
        </p:nvSpPr>
        <p:spPr>
          <a:xfrm>
            <a:off x="3629583" y="1257300"/>
            <a:ext cx="5311479"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Authentifizierungs-Flow</a:t>
            </a:r>
            <a:endParaRPr lang="en-US" sz="1700" dirty="0"/>
          </a:p>
        </p:txBody>
      </p:sp>
      <p:sp>
        <p:nvSpPr>
          <p:cNvPr id="8" name="Shape 4"/>
          <p:cNvSpPr/>
          <p:nvPr/>
        </p:nvSpPr>
        <p:spPr>
          <a:xfrm>
            <a:off x="3629583" y="2100263"/>
            <a:ext cx="1644960" cy="1143000"/>
          </a:xfrm>
          <a:prstGeom prst="roundRect">
            <a:avLst>
              <a:gd name="adj" fmla="val 5000"/>
            </a:avLst>
          </a:prstGeom>
          <a:solidFill>
            <a:srgbClr val="0047AB">
              <a:alpha val="10000"/>
            </a:srgbClr>
          </a:solidFill>
          <a:ln/>
        </p:spPr>
      </p:sp>
      <p:sp>
        <p:nvSpPr>
          <p:cNvPr id="9" name="Text 5"/>
          <p:cNvSpPr/>
          <p:nvPr/>
        </p:nvSpPr>
        <p:spPr>
          <a:xfrm>
            <a:off x="3951052" y="2214563"/>
            <a:ext cx="1269651"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1. Anmeldedaten</a:t>
            </a:r>
            <a:endParaRPr lang="en-US" sz="1400" dirty="0"/>
          </a:p>
        </p:txBody>
      </p:sp>
      <p:pic>
        <p:nvPicPr>
          <p:cNvPr id="10" name="Image 2" descr="preencoded.png">    </p:cNvPr>
          <p:cNvPicPr>
            <a:picLocks noChangeAspect="1"/>
          </p:cNvPicPr>
          <p:nvPr/>
        </p:nvPicPr>
        <p:blipFill>
          <a:blip r:embed="rId3"/>
          <a:stretch>
            <a:fillRect/>
          </a:stretch>
        </p:blipFill>
        <p:spPr>
          <a:xfrm>
            <a:off x="3743883" y="2357438"/>
            <a:ext cx="150019" cy="171450"/>
          </a:xfrm>
          <a:prstGeom prst="rect">
            <a:avLst/>
          </a:prstGeom>
        </p:spPr>
      </p:pic>
      <p:sp>
        <p:nvSpPr>
          <p:cNvPr id="11" name="Text 6"/>
          <p:cNvSpPr/>
          <p:nvPr/>
        </p:nvSpPr>
        <p:spPr>
          <a:xfrm>
            <a:off x="3743883" y="2728913"/>
            <a:ext cx="1487178"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Benutzer gibt E-Mail und Passwort ein</a:t>
            </a:r>
            <a:endParaRPr lang="en-US" sz="1100" dirty="0"/>
          </a:p>
        </p:txBody>
      </p:sp>
      <p:pic>
        <p:nvPicPr>
          <p:cNvPr id="12" name="Image 3" descr="preencoded.png">    </p:cNvPr>
          <p:cNvPicPr>
            <a:picLocks noChangeAspect="1"/>
          </p:cNvPicPr>
          <p:nvPr/>
        </p:nvPicPr>
        <p:blipFill>
          <a:blip r:embed="rId4"/>
          <a:stretch>
            <a:fillRect/>
          </a:stretch>
        </p:blipFill>
        <p:spPr>
          <a:xfrm>
            <a:off x="5388843" y="2549604"/>
            <a:ext cx="225028" cy="244316"/>
          </a:xfrm>
          <a:prstGeom prst="rect">
            <a:avLst/>
          </a:prstGeom>
        </p:spPr>
      </p:pic>
      <p:sp>
        <p:nvSpPr>
          <p:cNvPr id="13" name="Shape 7"/>
          <p:cNvSpPr/>
          <p:nvPr/>
        </p:nvSpPr>
        <p:spPr>
          <a:xfrm>
            <a:off x="5728171" y="1685925"/>
            <a:ext cx="961504" cy="1971675"/>
          </a:xfrm>
          <a:prstGeom prst="roundRect">
            <a:avLst>
              <a:gd name="adj" fmla="val 5944"/>
            </a:avLst>
          </a:prstGeom>
          <a:solidFill>
            <a:srgbClr val="0047AB">
              <a:alpha val="10000"/>
            </a:srgbClr>
          </a:solidFill>
          <a:ln/>
        </p:spPr>
      </p:sp>
      <p:sp>
        <p:nvSpPr>
          <p:cNvPr id="14" name="Text 8"/>
          <p:cNvSpPr/>
          <p:nvPr/>
        </p:nvSpPr>
        <p:spPr>
          <a:xfrm>
            <a:off x="6071071" y="1800225"/>
            <a:ext cx="529519" cy="6858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2. JWT-Token</a:t>
            </a:r>
            <a:endParaRPr lang="en-US" sz="1400" dirty="0"/>
          </a:p>
        </p:txBody>
      </p:sp>
      <p:pic>
        <p:nvPicPr>
          <p:cNvPr id="15" name="Image 4" descr="preencoded.png">    </p:cNvPr>
          <p:cNvPicPr>
            <a:picLocks noChangeAspect="1"/>
          </p:cNvPicPr>
          <p:nvPr/>
        </p:nvPicPr>
        <p:blipFill>
          <a:blip r:embed="rId5"/>
          <a:stretch>
            <a:fillRect/>
          </a:stretch>
        </p:blipFill>
        <p:spPr>
          <a:xfrm>
            <a:off x="5842471" y="2057400"/>
            <a:ext cx="171450" cy="171450"/>
          </a:xfrm>
          <a:prstGeom prst="rect">
            <a:avLst/>
          </a:prstGeom>
        </p:spPr>
      </p:pic>
      <p:sp>
        <p:nvSpPr>
          <p:cNvPr id="16" name="Text 9"/>
          <p:cNvSpPr/>
          <p:nvPr/>
        </p:nvSpPr>
        <p:spPr>
          <a:xfrm>
            <a:off x="5842471" y="2543175"/>
            <a:ext cx="769549" cy="10001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Server validiert und generiert Token</a:t>
            </a:r>
            <a:endParaRPr lang="en-US" sz="1100" dirty="0"/>
          </a:p>
        </p:txBody>
      </p:sp>
      <p:pic>
        <p:nvPicPr>
          <p:cNvPr id="17" name="Image 5" descr="preencoded.png">    </p:cNvPr>
          <p:cNvPicPr>
            <a:picLocks noChangeAspect="1"/>
          </p:cNvPicPr>
          <p:nvPr/>
        </p:nvPicPr>
        <p:blipFill>
          <a:blip r:embed="rId6"/>
          <a:stretch>
            <a:fillRect/>
          </a:stretch>
        </p:blipFill>
        <p:spPr>
          <a:xfrm>
            <a:off x="6803975" y="2549604"/>
            <a:ext cx="225028" cy="244316"/>
          </a:xfrm>
          <a:prstGeom prst="rect">
            <a:avLst/>
          </a:prstGeom>
        </p:spPr>
      </p:pic>
      <p:sp>
        <p:nvSpPr>
          <p:cNvPr id="18" name="Shape 10"/>
          <p:cNvSpPr/>
          <p:nvPr/>
        </p:nvSpPr>
        <p:spPr>
          <a:xfrm>
            <a:off x="7143304" y="2000250"/>
            <a:ext cx="1314896" cy="1343025"/>
          </a:xfrm>
          <a:prstGeom prst="roundRect">
            <a:avLst>
              <a:gd name="adj" fmla="val 4346"/>
            </a:avLst>
          </a:prstGeom>
          <a:solidFill>
            <a:srgbClr val="0047AB">
              <a:alpha val="10000"/>
            </a:srgbClr>
          </a:solidFill>
          <a:ln/>
        </p:spPr>
      </p:sp>
      <p:sp>
        <p:nvSpPr>
          <p:cNvPr id="19" name="Text 11"/>
          <p:cNvSpPr/>
          <p:nvPr/>
        </p:nvSpPr>
        <p:spPr>
          <a:xfrm>
            <a:off x="7464772" y="2114550"/>
            <a:ext cx="923084"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3. Autorisiert</a:t>
            </a:r>
            <a:endParaRPr lang="en-US" sz="1400" dirty="0"/>
          </a:p>
        </p:txBody>
      </p:sp>
      <p:pic>
        <p:nvPicPr>
          <p:cNvPr id="20" name="Image 6" descr="preencoded.png">    </p:cNvPr>
          <p:cNvPicPr>
            <a:picLocks noChangeAspect="1"/>
          </p:cNvPicPr>
          <p:nvPr/>
        </p:nvPicPr>
        <p:blipFill>
          <a:blip r:embed="rId7"/>
          <a:stretch>
            <a:fillRect/>
          </a:stretch>
        </p:blipFill>
        <p:spPr>
          <a:xfrm>
            <a:off x="7257604" y="2257425"/>
            <a:ext cx="150019" cy="171450"/>
          </a:xfrm>
          <a:prstGeom prst="rect">
            <a:avLst/>
          </a:prstGeom>
        </p:spPr>
      </p:pic>
      <p:sp>
        <p:nvSpPr>
          <p:cNvPr id="21" name="Text 12"/>
          <p:cNvSpPr/>
          <p:nvPr/>
        </p:nvSpPr>
        <p:spPr>
          <a:xfrm>
            <a:off x="7257604" y="2628900"/>
            <a:ext cx="1140611"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Zugriff auf geschützte Ressourcen</a:t>
            </a:r>
            <a:endParaRPr lang="en-US" sz="1100" dirty="0"/>
          </a:p>
        </p:txBody>
      </p:sp>
      <p:sp>
        <p:nvSpPr>
          <p:cNvPr id="22" name="Shape 13"/>
          <p:cNvSpPr/>
          <p:nvPr/>
        </p:nvSpPr>
        <p:spPr>
          <a:xfrm>
            <a:off x="3629583" y="3886200"/>
            <a:ext cx="4828617" cy="1428750"/>
          </a:xfrm>
          <a:prstGeom prst="roundRect">
            <a:avLst>
              <a:gd name="adj" fmla="val 4000"/>
            </a:avLst>
          </a:prstGeom>
          <a:solidFill>
            <a:srgbClr val="0047AB">
              <a:alpha val="5000"/>
            </a:srgbClr>
          </a:solidFill>
          <a:ln/>
        </p:spPr>
      </p:sp>
      <p:sp>
        <p:nvSpPr>
          <p:cNvPr id="23" name="Text 14"/>
          <p:cNvSpPr/>
          <p:nvPr/>
        </p:nvSpPr>
        <p:spPr>
          <a:xfrm>
            <a:off x="3972483" y="4000500"/>
            <a:ext cx="480855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Sicherheitsmerkmale</a:t>
            </a:r>
            <a:endParaRPr lang="en-US" sz="1400" dirty="0"/>
          </a:p>
        </p:txBody>
      </p:sp>
      <p:pic>
        <p:nvPicPr>
          <p:cNvPr id="24" name="Image 7" descr="preencoded.png">    </p:cNvPr>
          <p:cNvPicPr>
            <a:picLocks noChangeAspect="1"/>
          </p:cNvPicPr>
          <p:nvPr/>
        </p:nvPicPr>
        <p:blipFill>
          <a:blip r:embed="rId8"/>
          <a:stretch>
            <a:fillRect/>
          </a:stretch>
        </p:blipFill>
        <p:spPr>
          <a:xfrm>
            <a:off x="3743883" y="4025503"/>
            <a:ext cx="171450" cy="178594"/>
          </a:xfrm>
          <a:prstGeom prst="rect">
            <a:avLst/>
          </a:prstGeom>
        </p:spPr>
      </p:pic>
      <p:pic>
        <p:nvPicPr>
          <p:cNvPr id="25" name="Image 8" descr="preencoded.png">    </p:cNvPr>
          <p:cNvPicPr>
            <a:picLocks noChangeAspect="1"/>
          </p:cNvPicPr>
          <p:nvPr/>
        </p:nvPicPr>
        <p:blipFill>
          <a:blip r:embed="rId9"/>
          <a:stretch>
            <a:fillRect/>
          </a:stretch>
        </p:blipFill>
        <p:spPr>
          <a:xfrm>
            <a:off x="3743883" y="4368403"/>
            <a:ext cx="125016" cy="92869"/>
          </a:xfrm>
          <a:prstGeom prst="rect">
            <a:avLst/>
          </a:prstGeom>
        </p:spPr>
      </p:pic>
      <p:sp>
        <p:nvSpPr>
          <p:cNvPr id="26" name="Text 15"/>
          <p:cNvSpPr/>
          <p:nvPr/>
        </p:nvSpPr>
        <p:spPr>
          <a:xfrm>
            <a:off x="3926049" y="4314825"/>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Brute-Force-Schutz mit Rate Limiting</a:t>
            </a:r>
            <a:endParaRPr lang="en-US" sz="1100" dirty="0"/>
          </a:p>
        </p:txBody>
      </p:sp>
      <p:pic>
        <p:nvPicPr>
          <p:cNvPr id="27" name="Image 9" descr="preencoded.png">    </p:cNvPr>
          <p:cNvPicPr>
            <a:picLocks noChangeAspect="1"/>
          </p:cNvPicPr>
          <p:nvPr/>
        </p:nvPicPr>
        <p:blipFill>
          <a:blip r:embed="rId10"/>
          <a:stretch>
            <a:fillRect/>
          </a:stretch>
        </p:blipFill>
        <p:spPr>
          <a:xfrm>
            <a:off x="6086698" y="4368403"/>
            <a:ext cx="125016" cy="92869"/>
          </a:xfrm>
          <a:prstGeom prst="rect">
            <a:avLst/>
          </a:prstGeom>
        </p:spPr>
      </p:pic>
      <p:sp>
        <p:nvSpPr>
          <p:cNvPr id="28" name="Text 16"/>
          <p:cNvSpPr/>
          <p:nvPr/>
        </p:nvSpPr>
        <p:spPr>
          <a:xfrm>
            <a:off x="6268864" y="4314825"/>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2-Faktor-Authentifizierung (optional)</a:t>
            </a:r>
            <a:endParaRPr lang="en-US" sz="1100" dirty="0"/>
          </a:p>
        </p:txBody>
      </p:sp>
      <p:pic>
        <p:nvPicPr>
          <p:cNvPr id="29" name="Image 10" descr="preencoded.png">    </p:cNvPr>
          <p:cNvPicPr>
            <a:picLocks noChangeAspect="1"/>
          </p:cNvPicPr>
          <p:nvPr/>
        </p:nvPicPr>
        <p:blipFill>
          <a:blip r:embed="rId11"/>
          <a:stretch>
            <a:fillRect/>
          </a:stretch>
        </p:blipFill>
        <p:spPr>
          <a:xfrm>
            <a:off x="3743883" y="4854178"/>
            <a:ext cx="125016" cy="92869"/>
          </a:xfrm>
          <a:prstGeom prst="rect">
            <a:avLst/>
          </a:prstGeom>
        </p:spPr>
      </p:pic>
      <p:sp>
        <p:nvSpPr>
          <p:cNvPr id="30" name="Text 17"/>
          <p:cNvSpPr/>
          <p:nvPr/>
        </p:nvSpPr>
        <p:spPr>
          <a:xfrm>
            <a:off x="3926049" y="4800600"/>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HTTPS-gesicherter Datenverkehr</a:t>
            </a:r>
            <a:endParaRPr lang="en-US" sz="1100" dirty="0"/>
          </a:p>
        </p:txBody>
      </p:sp>
      <p:pic>
        <p:nvPicPr>
          <p:cNvPr id="31" name="Image 11" descr="preencoded.png">    </p:cNvPr>
          <p:cNvPicPr>
            <a:picLocks noChangeAspect="1"/>
          </p:cNvPicPr>
          <p:nvPr/>
        </p:nvPicPr>
        <p:blipFill>
          <a:blip r:embed="rId12"/>
          <a:stretch>
            <a:fillRect/>
          </a:stretch>
        </p:blipFill>
        <p:spPr>
          <a:xfrm>
            <a:off x="6086698" y="4854178"/>
            <a:ext cx="125016" cy="92869"/>
          </a:xfrm>
          <a:prstGeom prst="rect">
            <a:avLst/>
          </a:prstGeom>
        </p:spPr>
      </p:pic>
      <p:sp>
        <p:nvSpPr>
          <p:cNvPr id="32" name="Text 18"/>
          <p:cNvSpPr/>
          <p:nvPr/>
        </p:nvSpPr>
        <p:spPr>
          <a:xfrm>
            <a:off x="6268864" y="4800600"/>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Sitzungsverlängerung</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9144000"/>
          </a:xfrm>
          <a:prstGeom prst="roundRect">
            <a:avLst>
              <a:gd name="adj" fmla="val 0"/>
            </a:avLst>
          </a:prstGeom>
          <a:solidFill>
            <a:srgbClr val="FFFFFF"/>
          </a:solidFill>
          <a:ln/>
        </p:spPr>
      </p:sp>
      <p:sp>
        <p:nvSpPr>
          <p:cNvPr id="3" name="Shape 1"/>
          <p:cNvSpPr/>
          <p:nvPr/>
        </p:nvSpPr>
        <p:spPr>
          <a:xfrm>
            <a:off x="0" y="0"/>
            <a:ext cx="9144000" cy="914400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Dashboard</a:t>
            </a:r>
            <a:endParaRPr lang="en-US" sz="2700" dirty="0"/>
          </a:p>
        </p:txBody>
      </p:sp>
      <p:sp>
        <p:nvSpPr>
          <p:cNvPr id="5" name="Shape 3"/>
          <p:cNvSpPr/>
          <p:nvPr/>
        </p:nvSpPr>
        <p:spPr>
          <a:xfrm>
            <a:off x="457200" y="1028700"/>
            <a:ext cx="8229600" cy="6257925"/>
          </a:xfrm>
          <a:prstGeom prst="roundRect">
            <a:avLst>
              <a:gd name="adj" fmla="val 1370"/>
            </a:avLst>
          </a:prstGeom>
          <a:solidFill>
            <a:srgbClr val="FFFFFF"/>
          </a:solidFill>
          <a:ln/>
          <a:effectLst>
            <a:outerShdw sx="100000" sy="100000" kx="0" ky="0" algn="bl" rotWithShape="0" blurRad="317500" dist="254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7886700" cy="5915025"/>
          </a:xfrm>
          <a:prstGeom prst="rect">
            <a:avLst/>
          </a:prstGeom>
        </p:spPr>
      </p:pic>
      <p:sp>
        <p:nvSpPr>
          <p:cNvPr id="7" name="Shape 4"/>
          <p:cNvSpPr/>
          <p:nvPr/>
        </p:nvSpPr>
        <p:spPr>
          <a:xfrm>
            <a:off x="1371600" y="1371600"/>
            <a:ext cx="1928813"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8" name="Text 5"/>
          <p:cNvSpPr/>
          <p:nvPr/>
        </p:nvSpPr>
        <p:spPr>
          <a:xfrm>
            <a:off x="1485900" y="1428750"/>
            <a:ext cx="1919669"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Kontoübersicht &amp; Salden</a:t>
            </a:r>
            <a:endParaRPr lang="en-US" sz="1100" dirty="0"/>
          </a:p>
        </p:txBody>
      </p:sp>
      <p:sp>
        <p:nvSpPr>
          <p:cNvPr id="9" name="Shape 6"/>
          <p:cNvSpPr/>
          <p:nvPr/>
        </p:nvSpPr>
        <p:spPr>
          <a:xfrm>
            <a:off x="3300413" y="1521619"/>
            <a:ext cx="457200" cy="14288"/>
          </a:xfrm>
          <a:prstGeom prst="roundRect">
            <a:avLst>
              <a:gd name="adj" fmla="val 1"/>
            </a:avLst>
          </a:prstGeom>
          <a:solidFill>
            <a:srgbClr val="0047AB"/>
          </a:solidFill>
          <a:ln/>
        </p:spPr>
      </p:sp>
      <p:sp>
        <p:nvSpPr>
          <p:cNvPr id="10" name="Shape 7"/>
          <p:cNvSpPr/>
          <p:nvPr/>
        </p:nvSpPr>
        <p:spPr>
          <a:xfrm>
            <a:off x="3757613" y="1471613"/>
            <a:ext cx="114300" cy="114300"/>
          </a:xfrm>
          <a:prstGeom prst="roundRect">
            <a:avLst>
              <a:gd name="adj" fmla="val 50000"/>
            </a:avLst>
          </a:prstGeom>
          <a:solidFill>
            <a:srgbClr val="0047AB"/>
          </a:solidFill>
          <a:ln/>
        </p:spPr>
      </p:sp>
      <p:sp>
        <p:nvSpPr>
          <p:cNvPr id="11" name="Shape 8"/>
          <p:cNvSpPr/>
          <p:nvPr/>
        </p:nvSpPr>
        <p:spPr>
          <a:xfrm>
            <a:off x="5496446" y="2500313"/>
            <a:ext cx="114300" cy="114300"/>
          </a:xfrm>
          <a:prstGeom prst="roundRect">
            <a:avLst>
              <a:gd name="adj" fmla="val 50000"/>
            </a:avLst>
          </a:prstGeom>
          <a:solidFill>
            <a:srgbClr val="00C2FF"/>
          </a:solidFill>
          <a:ln/>
        </p:spPr>
      </p:sp>
      <p:sp>
        <p:nvSpPr>
          <p:cNvPr id="12" name="Shape 9"/>
          <p:cNvSpPr/>
          <p:nvPr/>
        </p:nvSpPr>
        <p:spPr>
          <a:xfrm>
            <a:off x="5610746" y="2550319"/>
            <a:ext cx="457200" cy="14288"/>
          </a:xfrm>
          <a:prstGeom prst="roundRect">
            <a:avLst>
              <a:gd name="adj" fmla="val 1"/>
            </a:avLst>
          </a:prstGeom>
          <a:solidFill>
            <a:srgbClr val="00C2FF"/>
          </a:solidFill>
          <a:ln/>
        </p:spPr>
      </p:sp>
      <p:sp>
        <p:nvSpPr>
          <p:cNvPr id="13" name="Shape 10"/>
          <p:cNvSpPr/>
          <p:nvPr/>
        </p:nvSpPr>
        <p:spPr>
          <a:xfrm>
            <a:off x="6067946" y="2400300"/>
            <a:ext cx="1818754" cy="314325"/>
          </a:xfrm>
          <a:prstGeom prst="roundRect">
            <a:avLst>
              <a:gd name="adj" fmla="val 18182"/>
            </a:avLst>
          </a:prstGeom>
          <a:solidFill>
            <a:srgbClr val="00C2FF"/>
          </a:solidFill>
          <a:ln/>
          <a:effectLst>
            <a:outerShdw sx="100000" sy="100000" kx="0" ky="0" algn="bl" rotWithShape="0" blurRad="190500" dist="127000" dir="5400000">
              <a:srgbClr val="000000">
                <a:alpha val="10000"/>
              </a:srgbClr>
            </a:outerShdw>
          </a:effectLst>
        </p:spPr>
      </p:sp>
      <p:sp>
        <p:nvSpPr>
          <p:cNvPr id="14" name="Text 11"/>
          <p:cNvSpPr/>
          <p:nvPr/>
        </p:nvSpPr>
        <p:spPr>
          <a:xfrm>
            <a:off x="6182246" y="2457450"/>
            <a:ext cx="1809610"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Aktuelle Transaktionen</a:t>
            </a:r>
            <a:endParaRPr lang="en-US" sz="1100" dirty="0"/>
          </a:p>
        </p:txBody>
      </p:sp>
      <p:sp>
        <p:nvSpPr>
          <p:cNvPr id="15" name="Shape 12"/>
          <p:cNvSpPr/>
          <p:nvPr/>
        </p:nvSpPr>
        <p:spPr>
          <a:xfrm>
            <a:off x="3200400" y="6172200"/>
            <a:ext cx="1468152"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16" name="Text 13"/>
          <p:cNvSpPr/>
          <p:nvPr/>
        </p:nvSpPr>
        <p:spPr>
          <a:xfrm>
            <a:off x="3314700" y="6229350"/>
            <a:ext cx="145900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Ausgabenanalyse</a:t>
            </a:r>
            <a:endParaRPr lang="en-US" sz="1100" dirty="0"/>
          </a:p>
        </p:txBody>
      </p:sp>
      <p:sp>
        <p:nvSpPr>
          <p:cNvPr id="17" name="Shape 14"/>
          <p:cNvSpPr/>
          <p:nvPr/>
        </p:nvSpPr>
        <p:spPr>
          <a:xfrm>
            <a:off x="4668552" y="6322219"/>
            <a:ext cx="457200" cy="14288"/>
          </a:xfrm>
          <a:prstGeom prst="roundRect">
            <a:avLst>
              <a:gd name="adj" fmla="val 1"/>
            </a:avLst>
          </a:prstGeom>
          <a:solidFill>
            <a:srgbClr val="0047AB"/>
          </a:solidFill>
          <a:ln/>
        </p:spPr>
      </p:sp>
      <p:sp>
        <p:nvSpPr>
          <p:cNvPr id="18" name="Shape 15"/>
          <p:cNvSpPr/>
          <p:nvPr/>
        </p:nvSpPr>
        <p:spPr>
          <a:xfrm>
            <a:off x="5125752" y="6272213"/>
            <a:ext cx="114300" cy="114300"/>
          </a:xfrm>
          <a:prstGeom prst="roundRect">
            <a:avLst>
              <a:gd name="adj" fmla="val 50000"/>
            </a:avLst>
          </a:prstGeom>
          <a:solidFill>
            <a:srgbClr val="0047AB"/>
          </a:solidFill>
          <a:ln/>
        </p:spPr>
      </p:sp>
      <p:sp>
        <p:nvSpPr>
          <p:cNvPr id="19" name="Shape 16"/>
          <p:cNvSpPr/>
          <p:nvPr/>
        </p:nvSpPr>
        <p:spPr>
          <a:xfrm>
            <a:off x="457200" y="7572375"/>
            <a:ext cx="2628900" cy="1114425"/>
          </a:xfrm>
          <a:prstGeom prst="roundRect">
            <a:avLst>
              <a:gd name="adj" fmla="val 5128"/>
            </a:avLst>
          </a:prstGeom>
          <a:solidFill>
            <a:srgbClr val="F2F2F2"/>
          </a:solidFill>
          <a:ln/>
        </p:spPr>
      </p:sp>
      <p:sp>
        <p:nvSpPr>
          <p:cNvPr id="20" name="Text 17"/>
          <p:cNvSpPr/>
          <p:nvPr/>
        </p:nvSpPr>
        <p:spPr>
          <a:xfrm>
            <a:off x="82153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Echtzeit-Updates</a:t>
            </a:r>
            <a:endParaRPr lang="en-US" sz="1400" dirty="0"/>
          </a:p>
        </p:txBody>
      </p:sp>
      <p:pic>
        <p:nvPicPr>
          <p:cNvPr id="21" name="Image 1" descr="preencoded.png">    </p:cNvPr>
          <p:cNvPicPr>
            <a:picLocks noChangeAspect="1"/>
          </p:cNvPicPr>
          <p:nvPr/>
        </p:nvPicPr>
        <p:blipFill>
          <a:blip r:embed="rId2"/>
          <a:stretch>
            <a:fillRect/>
          </a:stretch>
        </p:blipFill>
        <p:spPr>
          <a:xfrm>
            <a:off x="571500" y="7722394"/>
            <a:ext cx="192881" cy="157163"/>
          </a:xfrm>
          <a:prstGeom prst="rect">
            <a:avLst/>
          </a:prstGeom>
        </p:spPr>
      </p:pic>
      <p:sp>
        <p:nvSpPr>
          <p:cNvPr id="22" name="Text 18"/>
          <p:cNvSpPr/>
          <p:nvPr/>
        </p:nvSpPr>
        <p:spPr>
          <a:xfrm>
            <a:off x="5715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Aktualisierung der Salden und Transaktionen ohne Neuladen.</a:t>
            </a:r>
            <a:endParaRPr lang="en-US" sz="1100" dirty="0"/>
          </a:p>
        </p:txBody>
      </p:sp>
      <p:sp>
        <p:nvSpPr>
          <p:cNvPr id="23" name="Shape 19"/>
          <p:cNvSpPr/>
          <p:nvPr/>
        </p:nvSpPr>
        <p:spPr>
          <a:xfrm>
            <a:off x="3257550" y="7572375"/>
            <a:ext cx="2628900" cy="1114425"/>
          </a:xfrm>
          <a:prstGeom prst="roundRect">
            <a:avLst>
              <a:gd name="adj" fmla="val 5128"/>
            </a:avLst>
          </a:prstGeom>
          <a:solidFill>
            <a:srgbClr val="F2F2F2"/>
          </a:solidFill>
          <a:ln/>
        </p:spPr>
      </p:sp>
      <p:sp>
        <p:nvSpPr>
          <p:cNvPr id="24" name="Text 20"/>
          <p:cNvSpPr/>
          <p:nvPr/>
        </p:nvSpPr>
        <p:spPr>
          <a:xfrm>
            <a:off x="362188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Visualisierung</a:t>
            </a:r>
            <a:endParaRPr lang="en-US" sz="1400" dirty="0"/>
          </a:p>
        </p:txBody>
      </p:sp>
      <p:pic>
        <p:nvPicPr>
          <p:cNvPr id="25" name="Image 2" descr="preencoded.png">    </p:cNvPr>
          <p:cNvPicPr>
            <a:picLocks noChangeAspect="1"/>
          </p:cNvPicPr>
          <p:nvPr/>
        </p:nvPicPr>
        <p:blipFill>
          <a:blip r:embed="rId3"/>
          <a:stretch>
            <a:fillRect/>
          </a:stretch>
        </p:blipFill>
        <p:spPr>
          <a:xfrm>
            <a:off x="3371850" y="7715250"/>
            <a:ext cx="192881" cy="171450"/>
          </a:xfrm>
          <a:prstGeom prst="rect">
            <a:avLst/>
          </a:prstGeom>
        </p:spPr>
      </p:pic>
      <p:sp>
        <p:nvSpPr>
          <p:cNvPr id="26" name="Text 21"/>
          <p:cNvSpPr/>
          <p:nvPr/>
        </p:nvSpPr>
        <p:spPr>
          <a:xfrm>
            <a:off x="337185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Interaktive Charts mit Drill-Down-Funktionalität für detaillierte Analysen.</a:t>
            </a:r>
            <a:endParaRPr lang="en-US" sz="1100" dirty="0"/>
          </a:p>
        </p:txBody>
      </p:sp>
      <p:sp>
        <p:nvSpPr>
          <p:cNvPr id="27" name="Shape 22"/>
          <p:cNvSpPr/>
          <p:nvPr/>
        </p:nvSpPr>
        <p:spPr>
          <a:xfrm>
            <a:off x="6057900" y="7572375"/>
            <a:ext cx="2628900" cy="1114425"/>
          </a:xfrm>
          <a:prstGeom prst="roundRect">
            <a:avLst>
              <a:gd name="adj" fmla="val 5128"/>
            </a:avLst>
          </a:prstGeom>
          <a:solidFill>
            <a:srgbClr val="F2F2F2"/>
          </a:solidFill>
          <a:ln/>
        </p:spPr>
      </p:sp>
      <p:sp>
        <p:nvSpPr>
          <p:cNvPr id="28" name="Text 23"/>
          <p:cNvSpPr/>
          <p:nvPr/>
        </p:nvSpPr>
        <p:spPr>
          <a:xfrm>
            <a:off x="6379369" y="7686675"/>
            <a:ext cx="241258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Benachrichtigungen</a:t>
            </a:r>
            <a:endParaRPr lang="en-US" sz="1400" dirty="0"/>
          </a:p>
        </p:txBody>
      </p:sp>
      <p:pic>
        <p:nvPicPr>
          <p:cNvPr id="29" name="Image 3" descr="preencoded.png">    </p:cNvPr>
          <p:cNvPicPr>
            <a:picLocks noChangeAspect="1"/>
          </p:cNvPicPr>
          <p:nvPr/>
        </p:nvPicPr>
        <p:blipFill>
          <a:blip r:embed="rId4"/>
          <a:stretch>
            <a:fillRect/>
          </a:stretch>
        </p:blipFill>
        <p:spPr>
          <a:xfrm>
            <a:off x="6172200" y="7715250"/>
            <a:ext cx="150019" cy="171450"/>
          </a:xfrm>
          <a:prstGeom prst="rect">
            <a:avLst/>
          </a:prstGeom>
        </p:spPr>
      </p:pic>
      <p:sp>
        <p:nvSpPr>
          <p:cNvPr id="30" name="Text 24"/>
          <p:cNvSpPr/>
          <p:nvPr/>
        </p:nvSpPr>
        <p:spPr>
          <a:xfrm>
            <a:off x="61722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Push-Benachrichtigungen für neue Transaktionen und Kontoaktivitäten.</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2025-09-04T15:37:04Z</dcterms:created>
  <dcterms:modified xsi:type="dcterms:W3CDTF">2025-09-04T15:37:04Z</dcterms:modified>
</cp:coreProperties>
</file>